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6" r:id="rId3"/>
    <p:sldId id="257" r:id="rId4"/>
    <p:sldId id="258" r:id="rId5"/>
    <p:sldId id="259" r:id="rId6"/>
    <p:sldId id="260" r:id="rId7"/>
    <p:sldId id="261" r:id="rId8"/>
    <p:sldId id="262" r:id="rId9"/>
    <p:sldId id="263" r:id="rId10"/>
    <p:sldId id="266" r:id="rId11"/>
    <p:sldId id="267" r:id="rId12"/>
    <p:sldId id="268" r:id="rId13"/>
    <p:sldId id="269" r:id="rId14"/>
    <p:sldId id="272" r:id="rId15"/>
    <p:sldId id="273" r:id="rId16"/>
    <p:sldId id="274" r:id="rId17"/>
    <p:sldId id="275" r:id="rId18"/>
    <p:sldId id="276" r:id="rId19"/>
    <p:sldId id="277" r:id="rId20"/>
    <p:sldId id="278" r:id="rId21"/>
    <p:sldId id="279" r:id="rId22"/>
    <p:sldId id="282" r:id="rId23"/>
    <p:sldId id="283" r:id="rId24"/>
    <p:sldId id="284" r:id="rId25"/>
    <p:sldId id="285" r:id="rId26"/>
    <p:sldId id="2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59" d="100"/>
          <a:sy n="59" d="100"/>
        </p:scale>
        <p:origin x="84" y="10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Ease of Making an Appointment by Telephone</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6F25-4FE6-BFB4-585CD553EB11}"/>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6F25-4FE6-BFB4-585CD553EB11}"/>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6F25-4FE6-BFB4-585CD553EB11}"/>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6F25-4FE6-BFB4-585CD553EB11}"/>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6F25-4FE6-BFB4-585CD553EB11}"/>
              </c:ext>
            </c:extLst>
          </c:dPt>
          <c:cat>
            <c:strRef>
              <c:f>Sheet1!$A$2:$A$6</c:f>
              <c:strCache>
                <c:ptCount val="5"/>
                <c:pt idx="0">
                  <c:v>Very Easy </c:v>
                </c:pt>
                <c:pt idx="1">
                  <c:v>Easy</c:v>
                </c:pt>
                <c:pt idx="2">
                  <c:v>Fairly Easy</c:v>
                </c:pt>
                <c:pt idx="3">
                  <c:v>Not Very Easy</c:v>
                </c:pt>
                <c:pt idx="4">
                  <c:v>Not Easy At All</c:v>
                </c:pt>
              </c:strCache>
            </c:strRef>
          </c:cat>
          <c:val>
            <c:numRef>
              <c:f>Sheet1!$B$2:$B$6</c:f>
              <c:numCache>
                <c:formatCode>General</c:formatCode>
                <c:ptCount val="5"/>
                <c:pt idx="0">
                  <c:v>10</c:v>
                </c:pt>
                <c:pt idx="1">
                  <c:v>11</c:v>
                </c:pt>
                <c:pt idx="2">
                  <c:v>35</c:v>
                </c:pt>
                <c:pt idx="3">
                  <c:v>21</c:v>
                </c:pt>
                <c:pt idx="4">
                  <c:v>0</c:v>
                </c:pt>
              </c:numCache>
            </c:numRef>
          </c:val>
          <c:extLst>
            <c:ext xmlns:c16="http://schemas.microsoft.com/office/drawing/2014/chart" uri="{C3380CC4-5D6E-409C-BE32-E72D297353CC}">
              <c16:uniqueId val="{00000000-8F36-4B46-8B38-59ABEE5C9BF0}"/>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6A41-4D59-BE0B-8156BECA555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A41-4D59-BE0B-8156BECA555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6A41-4D59-BE0B-8156BECA5551}"/>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6A41-4D59-BE0B-8156BECA5551}"/>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6A41-4D59-BE0B-8156BECA5551}"/>
              </c:ext>
            </c:extLst>
          </c:dPt>
          <c:cat>
            <c:strRef>
              <c:f>Sheet1!$A$2:$A$6</c:f>
              <c:strCache>
                <c:ptCount val="5"/>
                <c:pt idx="0">
                  <c:v>Excellent</c:v>
                </c:pt>
                <c:pt idx="1">
                  <c:v>Very Good</c:v>
                </c:pt>
                <c:pt idx="2">
                  <c:v>Good</c:v>
                </c:pt>
                <c:pt idx="3">
                  <c:v>Fair</c:v>
                </c:pt>
                <c:pt idx="4">
                  <c:v>Poor</c:v>
                </c:pt>
              </c:strCache>
            </c:strRef>
          </c:cat>
          <c:val>
            <c:numRef>
              <c:f>Sheet1!$B$2:$B$6</c:f>
              <c:numCache>
                <c:formatCode>General</c:formatCode>
                <c:ptCount val="5"/>
                <c:pt idx="0">
                  <c:v>71</c:v>
                </c:pt>
                <c:pt idx="1">
                  <c:v>84</c:v>
                </c:pt>
                <c:pt idx="2">
                  <c:v>78</c:v>
                </c:pt>
                <c:pt idx="3">
                  <c:v>42</c:v>
                </c:pt>
                <c:pt idx="4">
                  <c:v>11</c:v>
                </c:pt>
              </c:numCache>
            </c:numRef>
          </c:val>
          <c:extLst>
            <c:ext xmlns:c16="http://schemas.microsoft.com/office/drawing/2014/chart" uri="{C3380CC4-5D6E-409C-BE32-E72D297353CC}">
              <c16:uniqueId val="{00000000-8EF7-4292-8DBD-5449A2C1230E}"/>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Column1</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C477-4E60-AFC6-0DFA8A784590}"/>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C477-4E60-AFC6-0DFA8A784590}"/>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C477-4E60-AFC6-0DFA8A784590}"/>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C477-4E60-AFC6-0DFA8A784590}"/>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C477-4E60-AFC6-0DFA8A784590}"/>
              </c:ext>
            </c:extLst>
          </c:dPt>
          <c:cat>
            <c:strRef>
              <c:f>Sheet1!$A$2:$A$6</c:f>
              <c:strCache>
                <c:ptCount val="5"/>
                <c:pt idx="0">
                  <c:v>Very Easy</c:v>
                </c:pt>
                <c:pt idx="1">
                  <c:v>Easy</c:v>
                </c:pt>
                <c:pt idx="2">
                  <c:v>Fairly Easy</c:v>
                </c:pt>
                <c:pt idx="3">
                  <c:v>Not Very Easy</c:v>
                </c:pt>
                <c:pt idx="4">
                  <c:v>Not Easy At All</c:v>
                </c:pt>
              </c:strCache>
            </c:strRef>
          </c:cat>
          <c:val>
            <c:numRef>
              <c:f>Sheet1!$B$2:$B$6</c:f>
              <c:numCache>
                <c:formatCode>General</c:formatCode>
                <c:ptCount val="5"/>
                <c:pt idx="0">
                  <c:v>14</c:v>
                </c:pt>
                <c:pt idx="1">
                  <c:v>33</c:v>
                </c:pt>
                <c:pt idx="2">
                  <c:v>6</c:v>
                </c:pt>
                <c:pt idx="3">
                  <c:v>7</c:v>
                </c:pt>
                <c:pt idx="4">
                  <c:v>34</c:v>
                </c:pt>
              </c:numCache>
            </c:numRef>
          </c:val>
          <c:extLst>
            <c:ext xmlns:c16="http://schemas.microsoft.com/office/drawing/2014/chart" uri="{C3380CC4-5D6E-409C-BE32-E72D297353CC}">
              <c16:uniqueId val="{00000000-CE03-4DB4-9486-B69E2CEFDED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Column1</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490E-42AE-92E3-6FD79BFCA3AE}"/>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490E-42AE-92E3-6FD79BFCA3AE}"/>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490E-42AE-92E3-6FD79BFCA3AE}"/>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490E-42AE-92E3-6FD79BFCA3AE}"/>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490E-42AE-92E3-6FD79BFCA3AE}"/>
              </c:ext>
            </c:extLst>
          </c:dPt>
          <c:cat>
            <c:strRef>
              <c:f>Sheet1!$A$2:$A$6</c:f>
              <c:strCache>
                <c:ptCount val="5"/>
                <c:pt idx="0">
                  <c:v>Very Easy</c:v>
                </c:pt>
                <c:pt idx="1">
                  <c:v>Easy</c:v>
                </c:pt>
                <c:pt idx="2">
                  <c:v>Fairly Easy</c:v>
                </c:pt>
                <c:pt idx="3">
                  <c:v>Not Very Easy</c:v>
                </c:pt>
                <c:pt idx="4">
                  <c:v>Not Easy At All</c:v>
                </c:pt>
              </c:strCache>
            </c:strRef>
          </c:cat>
          <c:val>
            <c:numRef>
              <c:f>Sheet1!$B$2:$B$6</c:f>
              <c:numCache>
                <c:formatCode>General</c:formatCode>
                <c:ptCount val="5"/>
                <c:pt idx="0">
                  <c:v>20</c:v>
                </c:pt>
                <c:pt idx="1">
                  <c:v>40</c:v>
                </c:pt>
                <c:pt idx="2">
                  <c:v>79</c:v>
                </c:pt>
                <c:pt idx="3">
                  <c:v>67</c:v>
                </c:pt>
                <c:pt idx="4">
                  <c:v>80</c:v>
                </c:pt>
              </c:numCache>
            </c:numRef>
          </c:val>
          <c:extLst>
            <c:ext xmlns:c16="http://schemas.microsoft.com/office/drawing/2014/chart" uri="{C3380CC4-5D6E-409C-BE32-E72D297353CC}">
              <c16:uniqueId val="{00000000-1F7A-45F2-AEA7-FE273EEF7BB2}"/>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AF84-43FC-BA7F-005BCFC62F1C}"/>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AF84-43FC-BA7F-005BCFC62F1C}"/>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AF84-43FC-BA7F-005BCFC62F1C}"/>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AF84-43FC-BA7F-005BCFC62F1C}"/>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AF84-43FC-BA7F-005BCFC62F1C}"/>
              </c:ext>
            </c:extLst>
          </c:dPt>
          <c:cat>
            <c:strRef>
              <c:f>Sheet1!$A$2:$A$6</c:f>
              <c:strCache>
                <c:ptCount val="5"/>
                <c:pt idx="0">
                  <c:v>Excellent</c:v>
                </c:pt>
                <c:pt idx="1">
                  <c:v>Very Good</c:v>
                </c:pt>
                <c:pt idx="2">
                  <c:v>Good</c:v>
                </c:pt>
                <c:pt idx="3">
                  <c:v>Fair</c:v>
                </c:pt>
                <c:pt idx="4">
                  <c:v>Poor</c:v>
                </c:pt>
              </c:strCache>
            </c:strRef>
          </c:cat>
          <c:val>
            <c:numRef>
              <c:f>Sheet1!$B$2:$B$6</c:f>
              <c:numCache>
                <c:formatCode>General</c:formatCode>
                <c:ptCount val="5"/>
                <c:pt idx="0">
                  <c:v>29</c:v>
                </c:pt>
                <c:pt idx="1">
                  <c:v>41</c:v>
                </c:pt>
                <c:pt idx="2">
                  <c:v>12</c:v>
                </c:pt>
                <c:pt idx="3">
                  <c:v>1</c:v>
                </c:pt>
                <c:pt idx="4">
                  <c:v>1</c:v>
                </c:pt>
              </c:numCache>
            </c:numRef>
          </c:val>
          <c:extLst>
            <c:ext xmlns:c16="http://schemas.microsoft.com/office/drawing/2014/chart" uri="{C3380CC4-5D6E-409C-BE32-E72D297353CC}">
              <c16:uniqueId val="{00000000-A854-4303-8A6E-BF90DBA10AF9}"/>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Column1</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A50B-4834-B490-D895AF480123}"/>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A50B-4834-B490-D895AF480123}"/>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A50B-4834-B490-D895AF480123}"/>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A50B-4834-B490-D895AF480123}"/>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A50B-4834-B490-D895AF480123}"/>
              </c:ext>
            </c:extLst>
          </c:dPt>
          <c:cat>
            <c:strRef>
              <c:f>Sheet1!$A$2:$A$6</c:f>
              <c:strCache>
                <c:ptCount val="5"/>
                <c:pt idx="0">
                  <c:v>Excellent</c:v>
                </c:pt>
                <c:pt idx="1">
                  <c:v>Very Good</c:v>
                </c:pt>
                <c:pt idx="2">
                  <c:v>Good</c:v>
                </c:pt>
                <c:pt idx="3">
                  <c:v>Fair</c:v>
                </c:pt>
                <c:pt idx="4">
                  <c:v>Poor</c:v>
                </c:pt>
              </c:strCache>
            </c:strRef>
          </c:cat>
          <c:val>
            <c:numRef>
              <c:f>Sheet1!$B$2:$B$6</c:f>
              <c:numCache>
                <c:formatCode>General</c:formatCode>
                <c:ptCount val="5"/>
                <c:pt idx="0">
                  <c:v>20</c:v>
                </c:pt>
                <c:pt idx="1">
                  <c:v>39</c:v>
                </c:pt>
                <c:pt idx="2">
                  <c:v>8</c:v>
                </c:pt>
                <c:pt idx="3">
                  <c:v>9</c:v>
                </c:pt>
                <c:pt idx="4">
                  <c:v>1</c:v>
                </c:pt>
              </c:numCache>
            </c:numRef>
          </c:val>
          <c:extLst>
            <c:ext xmlns:c16="http://schemas.microsoft.com/office/drawing/2014/chart" uri="{C3380CC4-5D6E-409C-BE32-E72D297353CC}">
              <c16:uniqueId val="{00000000-F414-4E5B-9CEA-650DDB10AE42}"/>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3B76-4E61-BE91-0CBA29990515}"/>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3B76-4E61-BE91-0CBA29990515}"/>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3B76-4E61-BE91-0CBA29990515}"/>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3B76-4E61-BE91-0CBA29990515}"/>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3B76-4E61-BE91-0CBA29990515}"/>
              </c:ext>
            </c:extLst>
          </c:dPt>
          <c:cat>
            <c:strRef>
              <c:f>Sheet1!$A$2:$A$6</c:f>
              <c:strCache>
                <c:ptCount val="5"/>
                <c:pt idx="0">
                  <c:v>Excellent</c:v>
                </c:pt>
                <c:pt idx="1">
                  <c:v>Very Good</c:v>
                </c:pt>
                <c:pt idx="2">
                  <c:v>Good</c:v>
                </c:pt>
                <c:pt idx="3">
                  <c:v>Fair</c:v>
                </c:pt>
                <c:pt idx="4">
                  <c:v>Poor</c:v>
                </c:pt>
              </c:strCache>
            </c:strRef>
          </c:cat>
          <c:val>
            <c:numRef>
              <c:f>Sheet1!$B$2:$B$6</c:f>
              <c:numCache>
                <c:formatCode>General</c:formatCode>
                <c:ptCount val="5"/>
                <c:pt idx="0">
                  <c:v>33</c:v>
                </c:pt>
                <c:pt idx="1">
                  <c:v>37</c:v>
                </c:pt>
                <c:pt idx="2">
                  <c:v>5</c:v>
                </c:pt>
                <c:pt idx="3">
                  <c:v>1</c:v>
                </c:pt>
                <c:pt idx="4">
                  <c:v>6</c:v>
                </c:pt>
              </c:numCache>
            </c:numRef>
          </c:val>
          <c:extLst>
            <c:ext xmlns:c16="http://schemas.microsoft.com/office/drawing/2014/chart" uri="{C3380CC4-5D6E-409C-BE32-E72D297353CC}">
              <c16:uniqueId val="{00000000-5AEC-4A33-A24B-772CA76F8FD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77CF-4754-AC51-4CF4191FA6E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77CF-4754-AC51-4CF4191FA6E2}"/>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77CF-4754-AC51-4CF4191FA6E2}"/>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77CF-4754-AC51-4CF4191FA6E2}"/>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77CF-4754-AC51-4CF4191FA6E2}"/>
              </c:ext>
            </c:extLst>
          </c:dPt>
          <c:cat>
            <c:strRef>
              <c:f>Sheet1!$A$2:$A$6</c:f>
              <c:strCache>
                <c:ptCount val="5"/>
                <c:pt idx="0">
                  <c:v>Excellent</c:v>
                </c:pt>
                <c:pt idx="1">
                  <c:v>Very Good</c:v>
                </c:pt>
                <c:pt idx="2">
                  <c:v>Good</c:v>
                </c:pt>
                <c:pt idx="3">
                  <c:v>Fair</c:v>
                </c:pt>
                <c:pt idx="4">
                  <c:v>Poor</c:v>
                </c:pt>
              </c:strCache>
            </c:strRef>
          </c:cat>
          <c:val>
            <c:numRef>
              <c:f>Sheet1!$B$2:$B$6</c:f>
              <c:numCache>
                <c:formatCode>General</c:formatCode>
                <c:ptCount val="5"/>
                <c:pt idx="0">
                  <c:v>32</c:v>
                </c:pt>
                <c:pt idx="1">
                  <c:v>39</c:v>
                </c:pt>
                <c:pt idx="2">
                  <c:v>4</c:v>
                </c:pt>
                <c:pt idx="3">
                  <c:v>1</c:v>
                </c:pt>
                <c:pt idx="4">
                  <c:v>1</c:v>
                </c:pt>
              </c:numCache>
            </c:numRef>
          </c:val>
          <c:extLst>
            <c:ext xmlns:c16="http://schemas.microsoft.com/office/drawing/2014/chart" uri="{C3380CC4-5D6E-409C-BE32-E72D297353CC}">
              <c16:uniqueId val="{00000000-58A0-458F-A8D2-837F80202247}"/>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FC3-4DBC-B1E9-6335F568240B}"/>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FC3-4DBC-B1E9-6335F568240B}"/>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FC3-4DBC-B1E9-6335F568240B}"/>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AFC3-4DBC-B1E9-6335F568240B}"/>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AFC3-4DBC-B1E9-6335F568240B}"/>
              </c:ext>
            </c:extLst>
          </c:dPt>
          <c:cat>
            <c:strRef>
              <c:f>Sheet1!$A$2:$A$6</c:f>
              <c:strCache>
                <c:ptCount val="5"/>
                <c:pt idx="0">
                  <c:v>Excellent</c:v>
                </c:pt>
                <c:pt idx="1">
                  <c:v>Very Good</c:v>
                </c:pt>
                <c:pt idx="2">
                  <c:v>Good</c:v>
                </c:pt>
                <c:pt idx="3">
                  <c:v>Fair</c:v>
                </c:pt>
                <c:pt idx="4">
                  <c:v>Poor</c:v>
                </c:pt>
              </c:strCache>
            </c:strRef>
          </c:cat>
          <c:val>
            <c:numRef>
              <c:f>Sheet1!$B$2:$B$6</c:f>
              <c:numCache>
                <c:formatCode>General</c:formatCode>
                <c:ptCount val="5"/>
                <c:pt idx="0">
                  <c:v>25</c:v>
                </c:pt>
                <c:pt idx="1">
                  <c:v>42</c:v>
                </c:pt>
                <c:pt idx="2">
                  <c:v>7</c:v>
                </c:pt>
                <c:pt idx="3">
                  <c:v>1</c:v>
                </c:pt>
                <c:pt idx="4">
                  <c:v>2</c:v>
                </c:pt>
              </c:numCache>
            </c:numRef>
          </c:val>
          <c:extLst>
            <c:ext xmlns:c16="http://schemas.microsoft.com/office/drawing/2014/chart" uri="{C3380CC4-5D6E-409C-BE32-E72D297353CC}">
              <c16:uniqueId val="{00000000-E825-4BFC-A4E4-2E7F42168C21}"/>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013-4717-BC0A-1F1D7591AA9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1013-4717-BC0A-1F1D7591AA9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1013-4717-BC0A-1F1D7591AA9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1013-4717-BC0A-1F1D7591AA98}"/>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1013-4717-BC0A-1F1D7591AA98}"/>
              </c:ext>
            </c:extLst>
          </c:dPt>
          <c:cat>
            <c:strRef>
              <c:f>Sheet1!$A$2:$A$6</c:f>
              <c:strCache>
                <c:ptCount val="5"/>
                <c:pt idx="0">
                  <c:v>Excellent</c:v>
                </c:pt>
                <c:pt idx="1">
                  <c:v>Very Good</c:v>
                </c:pt>
                <c:pt idx="2">
                  <c:v>Good</c:v>
                </c:pt>
                <c:pt idx="3">
                  <c:v>Fair</c:v>
                </c:pt>
                <c:pt idx="4">
                  <c:v>Poor</c:v>
                </c:pt>
              </c:strCache>
            </c:strRef>
          </c:cat>
          <c:val>
            <c:numRef>
              <c:f>Sheet1!$B$2:$B$6</c:f>
              <c:numCache>
                <c:formatCode>General</c:formatCode>
                <c:ptCount val="5"/>
                <c:pt idx="0">
                  <c:v>31</c:v>
                </c:pt>
                <c:pt idx="1">
                  <c:v>28</c:v>
                </c:pt>
                <c:pt idx="2">
                  <c:v>4</c:v>
                </c:pt>
                <c:pt idx="3">
                  <c:v>2</c:v>
                </c:pt>
                <c:pt idx="4">
                  <c:v>6</c:v>
                </c:pt>
              </c:numCache>
            </c:numRef>
          </c:val>
          <c:extLst>
            <c:ext xmlns:c16="http://schemas.microsoft.com/office/drawing/2014/chart" uri="{C3380CC4-5D6E-409C-BE32-E72D297353CC}">
              <c16:uniqueId val="{00000000-6ABE-4454-A6AB-5F4D41388CD2}"/>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A67DF7-4EE6-4988-B9E5-5167F97DE8F1}"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B3F8198A-38D4-4790-977D-4A22F5A97320}">
      <dgm:prSet/>
      <dgm:spPr/>
      <dgm:t>
        <a:bodyPr/>
        <a:lstStyle/>
        <a:p>
          <a:r>
            <a:rPr lang="en-GB" dirty="0"/>
            <a:t>Reception Staff really helpful – Thank You!</a:t>
          </a:r>
          <a:endParaRPr lang="en-US" dirty="0"/>
        </a:p>
      </dgm:t>
    </dgm:pt>
    <dgm:pt modelId="{C91601B1-A003-411F-BFD4-BC5DA2C91B0A}" type="parTrans" cxnId="{D59DDB90-BB39-4ECA-9682-B061F65F1137}">
      <dgm:prSet/>
      <dgm:spPr/>
      <dgm:t>
        <a:bodyPr/>
        <a:lstStyle/>
        <a:p>
          <a:endParaRPr lang="en-US"/>
        </a:p>
      </dgm:t>
    </dgm:pt>
    <dgm:pt modelId="{3C1404EF-650E-4D2C-8A30-A08A67945C6A}" type="sibTrans" cxnId="{D59DDB90-BB39-4ECA-9682-B061F65F1137}">
      <dgm:prSet/>
      <dgm:spPr/>
      <dgm:t>
        <a:bodyPr/>
        <a:lstStyle/>
        <a:p>
          <a:endParaRPr lang="en-US"/>
        </a:p>
      </dgm:t>
    </dgm:pt>
    <dgm:pt modelId="{81DB5DED-AE99-4EA4-8E7D-784FFCDD28DD}">
      <dgm:prSet/>
      <dgm:spPr/>
      <dgm:t>
        <a:bodyPr/>
        <a:lstStyle/>
        <a:p>
          <a:r>
            <a:rPr lang="en-GB" dirty="0"/>
            <a:t>I have always had a positive experience  with my GP. It can be difficult to get same day appointments, but I've not had to get many of these. The online forms are so efficient!</a:t>
          </a:r>
          <a:endParaRPr lang="en-US" dirty="0"/>
        </a:p>
      </dgm:t>
    </dgm:pt>
    <dgm:pt modelId="{81A5E629-296E-4D08-955A-0D606D075AE1}" type="parTrans" cxnId="{F688EE27-3243-40C8-9E7A-7C062CCE005C}">
      <dgm:prSet/>
      <dgm:spPr/>
      <dgm:t>
        <a:bodyPr/>
        <a:lstStyle/>
        <a:p>
          <a:endParaRPr lang="en-US"/>
        </a:p>
      </dgm:t>
    </dgm:pt>
    <dgm:pt modelId="{D6AD1733-5163-4B49-B2E2-5CCFB9E61C02}" type="sibTrans" cxnId="{F688EE27-3243-40C8-9E7A-7C062CCE005C}">
      <dgm:prSet/>
      <dgm:spPr/>
      <dgm:t>
        <a:bodyPr/>
        <a:lstStyle/>
        <a:p>
          <a:endParaRPr lang="en-US"/>
        </a:p>
      </dgm:t>
    </dgm:pt>
    <dgm:pt modelId="{CD4337D1-CFCF-4641-9FAF-B7D6C0644ECE}">
      <dgm:prSet/>
      <dgm:spPr/>
      <dgm:t>
        <a:bodyPr/>
        <a:lstStyle/>
        <a:p>
          <a:r>
            <a:rPr lang="en-US" dirty="0"/>
            <a:t>Difficult to book appointments by telephone</a:t>
          </a:r>
        </a:p>
      </dgm:t>
    </dgm:pt>
    <dgm:pt modelId="{67D254B9-0340-4CD3-83BE-2A6F3FBFEF8D}" type="parTrans" cxnId="{AD285601-13EE-4377-9A48-55CBC93620F7}">
      <dgm:prSet/>
      <dgm:spPr/>
      <dgm:t>
        <a:bodyPr/>
        <a:lstStyle/>
        <a:p>
          <a:endParaRPr lang="en-US"/>
        </a:p>
      </dgm:t>
    </dgm:pt>
    <dgm:pt modelId="{762A209F-2E93-4BDA-9625-5B5D8F797FC1}" type="sibTrans" cxnId="{AD285601-13EE-4377-9A48-55CBC93620F7}">
      <dgm:prSet/>
      <dgm:spPr/>
      <dgm:t>
        <a:bodyPr/>
        <a:lstStyle/>
        <a:p>
          <a:endParaRPr lang="en-US"/>
        </a:p>
      </dgm:t>
    </dgm:pt>
    <dgm:pt modelId="{673848D6-72A7-43B5-BAE5-DF3B63007813}">
      <dgm:prSet/>
      <dgm:spPr/>
      <dgm:t>
        <a:bodyPr/>
        <a:lstStyle/>
        <a:p>
          <a:r>
            <a:rPr lang="en-GB" dirty="0"/>
            <a:t>Have joined this Practice 12 months ago and found the service is excellent and very helpful</a:t>
          </a:r>
          <a:endParaRPr lang="en-US" dirty="0"/>
        </a:p>
      </dgm:t>
    </dgm:pt>
    <dgm:pt modelId="{C30F942E-9814-4E73-BB7B-05EFA07AA26B}" type="parTrans" cxnId="{7499625A-440E-4363-89B9-DD2C6E55EC1C}">
      <dgm:prSet/>
      <dgm:spPr/>
      <dgm:t>
        <a:bodyPr/>
        <a:lstStyle/>
        <a:p>
          <a:endParaRPr lang="en-US"/>
        </a:p>
      </dgm:t>
    </dgm:pt>
    <dgm:pt modelId="{81C0D7DC-40A0-46E6-ADFF-179AB65AF786}" type="sibTrans" cxnId="{7499625A-440E-4363-89B9-DD2C6E55EC1C}">
      <dgm:prSet/>
      <dgm:spPr/>
      <dgm:t>
        <a:bodyPr/>
        <a:lstStyle/>
        <a:p>
          <a:endParaRPr lang="en-US"/>
        </a:p>
      </dgm:t>
    </dgm:pt>
    <dgm:pt modelId="{C61ED729-8A3C-4314-815A-1710D32A7598}">
      <dgm:prSet/>
      <dgm:spPr/>
      <dgm:t>
        <a:bodyPr/>
        <a:lstStyle/>
        <a:p>
          <a:r>
            <a:rPr lang="en-GB" dirty="0"/>
            <a:t>Contact is the only problem</a:t>
          </a:r>
          <a:endParaRPr lang="en-US" dirty="0"/>
        </a:p>
      </dgm:t>
    </dgm:pt>
    <dgm:pt modelId="{06B42E2E-F2DF-46B8-B8D5-31605988BCF1}" type="parTrans" cxnId="{32358F57-A87C-49CE-8ECC-E74DE0697024}">
      <dgm:prSet/>
      <dgm:spPr/>
      <dgm:t>
        <a:bodyPr/>
        <a:lstStyle/>
        <a:p>
          <a:endParaRPr lang="en-US"/>
        </a:p>
      </dgm:t>
    </dgm:pt>
    <dgm:pt modelId="{2038F6B0-F93D-4D85-8481-52F831BBA5CA}" type="sibTrans" cxnId="{32358F57-A87C-49CE-8ECC-E74DE0697024}">
      <dgm:prSet/>
      <dgm:spPr/>
      <dgm:t>
        <a:bodyPr/>
        <a:lstStyle/>
        <a:p>
          <a:endParaRPr lang="en-US"/>
        </a:p>
      </dgm:t>
    </dgm:pt>
    <dgm:pt modelId="{0D8BC3EB-2FF3-4B5D-B750-E65728F31BC4}">
      <dgm:prSet/>
      <dgm:spPr/>
      <dgm:t>
        <a:bodyPr/>
        <a:lstStyle/>
        <a:p>
          <a:pPr algn="ctr"/>
          <a:r>
            <a:rPr lang="en-GB" dirty="0"/>
            <a:t>Allow to make more appointments via the website</a:t>
          </a:r>
          <a:endParaRPr lang="en-US" dirty="0"/>
        </a:p>
      </dgm:t>
    </dgm:pt>
    <dgm:pt modelId="{E2D82D58-C31A-4471-AA87-4B2E071B3FC8}" type="parTrans" cxnId="{07D132C2-CF12-432B-BF9D-D57001331319}">
      <dgm:prSet/>
      <dgm:spPr/>
      <dgm:t>
        <a:bodyPr/>
        <a:lstStyle/>
        <a:p>
          <a:endParaRPr lang="en-US"/>
        </a:p>
      </dgm:t>
    </dgm:pt>
    <dgm:pt modelId="{5BAD5F13-AFD6-473E-8ED6-7EAFA55A832C}" type="sibTrans" cxnId="{07D132C2-CF12-432B-BF9D-D57001331319}">
      <dgm:prSet/>
      <dgm:spPr/>
      <dgm:t>
        <a:bodyPr/>
        <a:lstStyle/>
        <a:p>
          <a:endParaRPr lang="en-US"/>
        </a:p>
      </dgm:t>
    </dgm:pt>
    <dgm:pt modelId="{67DC2D1B-8068-4035-9BCF-EF1B6ECEE130}" type="pres">
      <dgm:prSet presAssocID="{98A67DF7-4EE6-4988-B9E5-5167F97DE8F1}" presName="diagram" presStyleCnt="0">
        <dgm:presLayoutVars>
          <dgm:dir/>
          <dgm:resizeHandles val="exact"/>
        </dgm:presLayoutVars>
      </dgm:prSet>
      <dgm:spPr/>
    </dgm:pt>
    <dgm:pt modelId="{62CB9486-EE45-4B4F-B590-A1FA0B6B29F2}" type="pres">
      <dgm:prSet presAssocID="{B3F8198A-38D4-4790-977D-4A22F5A97320}" presName="node" presStyleLbl="node1" presStyleIdx="0" presStyleCnt="6">
        <dgm:presLayoutVars>
          <dgm:bulletEnabled val="1"/>
        </dgm:presLayoutVars>
      </dgm:prSet>
      <dgm:spPr/>
    </dgm:pt>
    <dgm:pt modelId="{AC8D9E6D-63C3-42F5-A206-06700557B99D}" type="pres">
      <dgm:prSet presAssocID="{3C1404EF-650E-4D2C-8A30-A08A67945C6A}" presName="sibTrans" presStyleCnt="0"/>
      <dgm:spPr/>
    </dgm:pt>
    <dgm:pt modelId="{0BB2C4A2-60B0-4853-8441-4BB0DAF7D219}" type="pres">
      <dgm:prSet presAssocID="{81DB5DED-AE99-4EA4-8E7D-784FFCDD28DD}" presName="node" presStyleLbl="node1" presStyleIdx="1" presStyleCnt="6">
        <dgm:presLayoutVars>
          <dgm:bulletEnabled val="1"/>
        </dgm:presLayoutVars>
      </dgm:prSet>
      <dgm:spPr/>
    </dgm:pt>
    <dgm:pt modelId="{B2F607EF-E4A3-4943-B1B4-37F44C1629F3}" type="pres">
      <dgm:prSet presAssocID="{D6AD1733-5163-4B49-B2E2-5CCFB9E61C02}" presName="sibTrans" presStyleCnt="0"/>
      <dgm:spPr/>
    </dgm:pt>
    <dgm:pt modelId="{D83949BC-B234-4BED-8BA2-EF6A6E55B43D}" type="pres">
      <dgm:prSet presAssocID="{CD4337D1-CFCF-4641-9FAF-B7D6C0644ECE}" presName="node" presStyleLbl="node1" presStyleIdx="2" presStyleCnt="6">
        <dgm:presLayoutVars>
          <dgm:bulletEnabled val="1"/>
        </dgm:presLayoutVars>
      </dgm:prSet>
      <dgm:spPr/>
    </dgm:pt>
    <dgm:pt modelId="{4F2F2765-AFD0-4761-8061-289135A5F8BE}" type="pres">
      <dgm:prSet presAssocID="{762A209F-2E93-4BDA-9625-5B5D8F797FC1}" presName="sibTrans" presStyleCnt="0"/>
      <dgm:spPr/>
    </dgm:pt>
    <dgm:pt modelId="{7E212C46-603F-4EAA-AB30-31FC247BA62C}" type="pres">
      <dgm:prSet presAssocID="{673848D6-72A7-43B5-BAE5-DF3B63007813}" presName="node" presStyleLbl="node1" presStyleIdx="3" presStyleCnt="6">
        <dgm:presLayoutVars>
          <dgm:bulletEnabled val="1"/>
        </dgm:presLayoutVars>
      </dgm:prSet>
      <dgm:spPr/>
    </dgm:pt>
    <dgm:pt modelId="{535325C7-3F98-4E4C-8520-711237968FAE}" type="pres">
      <dgm:prSet presAssocID="{81C0D7DC-40A0-46E6-ADFF-179AB65AF786}" presName="sibTrans" presStyleCnt="0"/>
      <dgm:spPr/>
    </dgm:pt>
    <dgm:pt modelId="{051AEB8F-78C7-42A2-8278-417508846CA8}" type="pres">
      <dgm:prSet presAssocID="{C61ED729-8A3C-4314-815A-1710D32A7598}" presName="node" presStyleLbl="node1" presStyleIdx="4" presStyleCnt="6">
        <dgm:presLayoutVars>
          <dgm:bulletEnabled val="1"/>
        </dgm:presLayoutVars>
      </dgm:prSet>
      <dgm:spPr/>
    </dgm:pt>
    <dgm:pt modelId="{E68F3250-D73A-4EF1-934F-D71B765C5FA8}" type="pres">
      <dgm:prSet presAssocID="{2038F6B0-F93D-4D85-8481-52F831BBA5CA}" presName="sibTrans" presStyleCnt="0"/>
      <dgm:spPr/>
    </dgm:pt>
    <dgm:pt modelId="{1D72D7F9-8252-4050-98B6-24A7F8F51643}" type="pres">
      <dgm:prSet presAssocID="{0D8BC3EB-2FF3-4B5D-B750-E65728F31BC4}" presName="node" presStyleLbl="node1" presStyleIdx="5" presStyleCnt="6">
        <dgm:presLayoutVars>
          <dgm:bulletEnabled val="1"/>
        </dgm:presLayoutVars>
      </dgm:prSet>
      <dgm:spPr/>
    </dgm:pt>
  </dgm:ptLst>
  <dgm:cxnLst>
    <dgm:cxn modelId="{AD285601-13EE-4377-9A48-55CBC93620F7}" srcId="{98A67DF7-4EE6-4988-B9E5-5167F97DE8F1}" destId="{CD4337D1-CFCF-4641-9FAF-B7D6C0644ECE}" srcOrd="2" destOrd="0" parTransId="{67D254B9-0340-4CD3-83BE-2A6F3FBFEF8D}" sibTransId="{762A209F-2E93-4BDA-9625-5B5D8F797FC1}"/>
    <dgm:cxn modelId="{D9445D25-A7A9-46C6-BE14-AEA752145B4A}" type="presOf" srcId="{673848D6-72A7-43B5-BAE5-DF3B63007813}" destId="{7E212C46-603F-4EAA-AB30-31FC247BA62C}" srcOrd="0" destOrd="0" presId="urn:microsoft.com/office/officeart/2005/8/layout/default"/>
    <dgm:cxn modelId="{F688EE27-3243-40C8-9E7A-7C062CCE005C}" srcId="{98A67DF7-4EE6-4988-B9E5-5167F97DE8F1}" destId="{81DB5DED-AE99-4EA4-8E7D-784FFCDD28DD}" srcOrd="1" destOrd="0" parTransId="{81A5E629-296E-4D08-955A-0D606D075AE1}" sibTransId="{D6AD1733-5163-4B49-B2E2-5CCFB9E61C02}"/>
    <dgm:cxn modelId="{D571CF36-4748-437D-BDDB-58B957DC10B5}" type="presOf" srcId="{C61ED729-8A3C-4314-815A-1710D32A7598}" destId="{051AEB8F-78C7-42A2-8278-417508846CA8}" srcOrd="0" destOrd="0" presId="urn:microsoft.com/office/officeart/2005/8/layout/default"/>
    <dgm:cxn modelId="{53118E5C-AE9D-4B5E-B197-64F4D72C1B5B}" type="presOf" srcId="{81DB5DED-AE99-4EA4-8E7D-784FFCDD28DD}" destId="{0BB2C4A2-60B0-4853-8441-4BB0DAF7D219}" srcOrd="0" destOrd="0" presId="urn:microsoft.com/office/officeart/2005/8/layout/default"/>
    <dgm:cxn modelId="{080EC46C-A017-4A4F-BEDF-4EEE233555AF}" type="presOf" srcId="{0D8BC3EB-2FF3-4B5D-B750-E65728F31BC4}" destId="{1D72D7F9-8252-4050-98B6-24A7F8F51643}" srcOrd="0" destOrd="0" presId="urn:microsoft.com/office/officeart/2005/8/layout/default"/>
    <dgm:cxn modelId="{32358F57-A87C-49CE-8ECC-E74DE0697024}" srcId="{98A67DF7-4EE6-4988-B9E5-5167F97DE8F1}" destId="{C61ED729-8A3C-4314-815A-1710D32A7598}" srcOrd="4" destOrd="0" parTransId="{06B42E2E-F2DF-46B8-B8D5-31605988BCF1}" sibTransId="{2038F6B0-F93D-4D85-8481-52F831BBA5CA}"/>
    <dgm:cxn modelId="{7499625A-440E-4363-89B9-DD2C6E55EC1C}" srcId="{98A67DF7-4EE6-4988-B9E5-5167F97DE8F1}" destId="{673848D6-72A7-43B5-BAE5-DF3B63007813}" srcOrd="3" destOrd="0" parTransId="{C30F942E-9814-4E73-BB7B-05EFA07AA26B}" sibTransId="{81C0D7DC-40A0-46E6-ADFF-179AB65AF786}"/>
    <dgm:cxn modelId="{D59DDB90-BB39-4ECA-9682-B061F65F1137}" srcId="{98A67DF7-4EE6-4988-B9E5-5167F97DE8F1}" destId="{B3F8198A-38D4-4790-977D-4A22F5A97320}" srcOrd="0" destOrd="0" parTransId="{C91601B1-A003-411F-BFD4-BC5DA2C91B0A}" sibTransId="{3C1404EF-650E-4D2C-8A30-A08A67945C6A}"/>
    <dgm:cxn modelId="{57F8B497-8068-4FFE-A8F1-97D483F8D8CE}" type="presOf" srcId="{B3F8198A-38D4-4790-977D-4A22F5A97320}" destId="{62CB9486-EE45-4B4F-B590-A1FA0B6B29F2}" srcOrd="0" destOrd="0" presId="urn:microsoft.com/office/officeart/2005/8/layout/default"/>
    <dgm:cxn modelId="{07D132C2-CF12-432B-BF9D-D57001331319}" srcId="{98A67DF7-4EE6-4988-B9E5-5167F97DE8F1}" destId="{0D8BC3EB-2FF3-4B5D-B750-E65728F31BC4}" srcOrd="5" destOrd="0" parTransId="{E2D82D58-C31A-4471-AA87-4B2E071B3FC8}" sibTransId="{5BAD5F13-AFD6-473E-8ED6-7EAFA55A832C}"/>
    <dgm:cxn modelId="{00B317CC-6EF7-4C5D-9EC4-84E4869709A0}" type="presOf" srcId="{CD4337D1-CFCF-4641-9FAF-B7D6C0644ECE}" destId="{D83949BC-B234-4BED-8BA2-EF6A6E55B43D}" srcOrd="0" destOrd="0" presId="urn:microsoft.com/office/officeart/2005/8/layout/default"/>
    <dgm:cxn modelId="{3AEBD2E6-5F9B-4540-8FBF-2660A2AF2013}" type="presOf" srcId="{98A67DF7-4EE6-4988-B9E5-5167F97DE8F1}" destId="{67DC2D1B-8068-4035-9BCF-EF1B6ECEE130}" srcOrd="0" destOrd="0" presId="urn:microsoft.com/office/officeart/2005/8/layout/default"/>
    <dgm:cxn modelId="{D1E519EB-9F0F-4473-8034-12A7E20B6E51}" type="presParOf" srcId="{67DC2D1B-8068-4035-9BCF-EF1B6ECEE130}" destId="{62CB9486-EE45-4B4F-B590-A1FA0B6B29F2}" srcOrd="0" destOrd="0" presId="urn:microsoft.com/office/officeart/2005/8/layout/default"/>
    <dgm:cxn modelId="{52A320DE-76C7-49A3-BE87-8B65390488AC}" type="presParOf" srcId="{67DC2D1B-8068-4035-9BCF-EF1B6ECEE130}" destId="{AC8D9E6D-63C3-42F5-A206-06700557B99D}" srcOrd="1" destOrd="0" presId="urn:microsoft.com/office/officeart/2005/8/layout/default"/>
    <dgm:cxn modelId="{9A74A698-CA02-49A6-8B60-6E16860CE8D3}" type="presParOf" srcId="{67DC2D1B-8068-4035-9BCF-EF1B6ECEE130}" destId="{0BB2C4A2-60B0-4853-8441-4BB0DAF7D219}" srcOrd="2" destOrd="0" presId="urn:microsoft.com/office/officeart/2005/8/layout/default"/>
    <dgm:cxn modelId="{32C4806D-973D-4E47-A0B2-1AF20477A93A}" type="presParOf" srcId="{67DC2D1B-8068-4035-9BCF-EF1B6ECEE130}" destId="{B2F607EF-E4A3-4943-B1B4-37F44C1629F3}" srcOrd="3" destOrd="0" presId="urn:microsoft.com/office/officeart/2005/8/layout/default"/>
    <dgm:cxn modelId="{E867A91E-9BEF-45DF-BF22-5D3FDF3F6488}" type="presParOf" srcId="{67DC2D1B-8068-4035-9BCF-EF1B6ECEE130}" destId="{D83949BC-B234-4BED-8BA2-EF6A6E55B43D}" srcOrd="4" destOrd="0" presId="urn:microsoft.com/office/officeart/2005/8/layout/default"/>
    <dgm:cxn modelId="{E4F7175A-0639-4283-AE51-8D6F6347BAD8}" type="presParOf" srcId="{67DC2D1B-8068-4035-9BCF-EF1B6ECEE130}" destId="{4F2F2765-AFD0-4761-8061-289135A5F8BE}" srcOrd="5" destOrd="0" presId="urn:microsoft.com/office/officeart/2005/8/layout/default"/>
    <dgm:cxn modelId="{AA6086FC-739A-46FD-AF76-62775D3932C7}" type="presParOf" srcId="{67DC2D1B-8068-4035-9BCF-EF1B6ECEE130}" destId="{7E212C46-603F-4EAA-AB30-31FC247BA62C}" srcOrd="6" destOrd="0" presId="urn:microsoft.com/office/officeart/2005/8/layout/default"/>
    <dgm:cxn modelId="{7A73FA41-F089-4CB8-8041-9859F73893A7}" type="presParOf" srcId="{67DC2D1B-8068-4035-9BCF-EF1B6ECEE130}" destId="{535325C7-3F98-4E4C-8520-711237968FAE}" srcOrd="7" destOrd="0" presId="urn:microsoft.com/office/officeart/2005/8/layout/default"/>
    <dgm:cxn modelId="{EFF1CA45-35B2-4E19-89C5-24E39D23D1BB}" type="presParOf" srcId="{67DC2D1B-8068-4035-9BCF-EF1B6ECEE130}" destId="{051AEB8F-78C7-42A2-8278-417508846CA8}" srcOrd="8" destOrd="0" presId="urn:microsoft.com/office/officeart/2005/8/layout/default"/>
    <dgm:cxn modelId="{A9F9D147-80B6-4ABC-BD0E-93E20EDF3A78}" type="presParOf" srcId="{67DC2D1B-8068-4035-9BCF-EF1B6ECEE130}" destId="{E68F3250-D73A-4EF1-934F-D71B765C5FA8}" srcOrd="9" destOrd="0" presId="urn:microsoft.com/office/officeart/2005/8/layout/default"/>
    <dgm:cxn modelId="{F665D1C3-77F5-4B0B-90A3-C0A0FDBF5E56}" type="presParOf" srcId="{67DC2D1B-8068-4035-9BCF-EF1B6ECEE130}" destId="{1D72D7F9-8252-4050-98B6-24A7F8F5164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EB6885-D813-47AA-9516-3FBAB75C9788}"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5A94A87F-4B0F-49D8-A631-9E0FB6C2F2A9}">
      <dgm:prSet/>
      <dgm:spPr/>
      <dgm:t>
        <a:bodyPr/>
        <a:lstStyle/>
        <a:p>
          <a:r>
            <a:rPr lang="en-GB" b="0" i="0" baseline="0" dirty="0"/>
            <a:t>Very good, friendly and highly competent staff.</a:t>
          </a:r>
          <a:endParaRPr lang="en-US" dirty="0"/>
        </a:p>
      </dgm:t>
    </dgm:pt>
    <dgm:pt modelId="{594E863F-1328-4C15-AD9E-48DB3A6EB27E}" type="parTrans" cxnId="{87B8AEE5-DF95-4EEB-B779-4EE4136A57BA}">
      <dgm:prSet/>
      <dgm:spPr/>
      <dgm:t>
        <a:bodyPr/>
        <a:lstStyle/>
        <a:p>
          <a:endParaRPr lang="en-US"/>
        </a:p>
      </dgm:t>
    </dgm:pt>
    <dgm:pt modelId="{B2080D9D-C716-49AD-8C7B-C1F0CCC010ED}" type="sibTrans" cxnId="{87B8AEE5-DF95-4EEB-B779-4EE4136A57BA}">
      <dgm:prSet/>
      <dgm:spPr/>
      <dgm:t>
        <a:bodyPr/>
        <a:lstStyle/>
        <a:p>
          <a:endParaRPr lang="en-US"/>
        </a:p>
      </dgm:t>
    </dgm:pt>
    <dgm:pt modelId="{34F5FEC7-EA6D-4FC3-84AE-BE6FE18AF3D3}">
      <dgm:prSet/>
      <dgm:spPr/>
      <dgm:t>
        <a:bodyPr/>
        <a:lstStyle/>
        <a:p>
          <a:r>
            <a:rPr lang="en-US" dirty="0"/>
            <a:t>I don’t visit very often but am always pleased with welcoming reception. Overall, very pleased, been with the Practice all my life and I'm 66!</a:t>
          </a:r>
        </a:p>
      </dgm:t>
    </dgm:pt>
    <dgm:pt modelId="{FE6A465A-D522-46E8-984C-D2F1417D1DF4}" type="parTrans" cxnId="{A71908BE-082D-4DD1-9D12-970C251D58A8}">
      <dgm:prSet/>
      <dgm:spPr/>
      <dgm:t>
        <a:bodyPr/>
        <a:lstStyle/>
        <a:p>
          <a:endParaRPr lang="en-US"/>
        </a:p>
      </dgm:t>
    </dgm:pt>
    <dgm:pt modelId="{C52791BB-17F0-4D15-B425-9C9739713311}" type="sibTrans" cxnId="{A71908BE-082D-4DD1-9D12-970C251D58A8}">
      <dgm:prSet/>
      <dgm:spPr/>
      <dgm:t>
        <a:bodyPr/>
        <a:lstStyle/>
        <a:p>
          <a:endParaRPr lang="en-US"/>
        </a:p>
      </dgm:t>
    </dgm:pt>
    <dgm:pt modelId="{0185FC1B-5FCD-493F-8846-0CD77D0C0715}">
      <dgm:prSet/>
      <dgm:spPr/>
      <dgm:t>
        <a:bodyPr/>
        <a:lstStyle/>
        <a:p>
          <a:r>
            <a:rPr lang="en-GB" b="0" i="0" baseline="0" dirty="0"/>
            <a:t>Contact is difficult, listening to 2 minutes of information only to be told there are no appointments left is not good.</a:t>
          </a:r>
          <a:endParaRPr lang="en-US" dirty="0"/>
        </a:p>
      </dgm:t>
    </dgm:pt>
    <dgm:pt modelId="{F2946CBD-9D90-46C1-A21D-91718EFAEEDE}" type="parTrans" cxnId="{1B6CD0DC-9404-4628-8669-637B7FD041B3}">
      <dgm:prSet/>
      <dgm:spPr/>
      <dgm:t>
        <a:bodyPr/>
        <a:lstStyle/>
        <a:p>
          <a:endParaRPr lang="en-US"/>
        </a:p>
      </dgm:t>
    </dgm:pt>
    <dgm:pt modelId="{F4BB651F-3F12-47DD-A86C-D97347A3103D}" type="sibTrans" cxnId="{1B6CD0DC-9404-4628-8669-637B7FD041B3}">
      <dgm:prSet/>
      <dgm:spPr/>
      <dgm:t>
        <a:bodyPr/>
        <a:lstStyle/>
        <a:p>
          <a:endParaRPr lang="en-US"/>
        </a:p>
      </dgm:t>
    </dgm:pt>
    <dgm:pt modelId="{0514D24C-B235-489C-9DB8-1706577D1310}">
      <dgm:prSet/>
      <dgm:spPr/>
      <dgm:t>
        <a:bodyPr/>
        <a:lstStyle/>
        <a:p>
          <a:r>
            <a:rPr lang="en-GB" b="0" i="0" baseline="0"/>
            <a:t>Excellent service</a:t>
          </a:r>
          <a:endParaRPr lang="en-US"/>
        </a:p>
      </dgm:t>
    </dgm:pt>
    <dgm:pt modelId="{F4242F36-BE6D-42C9-A543-55B52B761294}" type="parTrans" cxnId="{AC382A59-168C-43AB-B5CD-27EDC52FA714}">
      <dgm:prSet/>
      <dgm:spPr/>
      <dgm:t>
        <a:bodyPr/>
        <a:lstStyle/>
        <a:p>
          <a:endParaRPr lang="en-US"/>
        </a:p>
      </dgm:t>
    </dgm:pt>
    <dgm:pt modelId="{4BBE54A8-2426-4245-B30F-D419598D8653}" type="sibTrans" cxnId="{AC382A59-168C-43AB-B5CD-27EDC52FA714}">
      <dgm:prSet/>
      <dgm:spPr/>
      <dgm:t>
        <a:bodyPr/>
        <a:lstStyle/>
        <a:p>
          <a:endParaRPr lang="en-US"/>
        </a:p>
      </dgm:t>
    </dgm:pt>
    <dgm:pt modelId="{E88E04B6-C131-4497-8BC4-6F6224FF301A}">
      <dgm:prSet/>
      <dgm:spPr/>
      <dgm:t>
        <a:bodyPr/>
        <a:lstStyle/>
        <a:p>
          <a:r>
            <a:rPr lang="en-GB" b="0" i="0" baseline="0" dirty="0"/>
            <a:t>Staff always great but hard to get an appointment on the phone</a:t>
          </a:r>
          <a:endParaRPr lang="en-US" dirty="0"/>
        </a:p>
      </dgm:t>
    </dgm:pt>
    <dgm:pt modelId="{EF58927E-783F-42A3-9B4E-7758843CFF67}" type="parTrans" cxnId="{8F79E4E7-16D6-4FFD-85D3-7678B3867A85}">
      <dgm:prSet/>
      <dgm:spPr/>
      <dgm:t>
        <a:bodyPr/>
        <a:lstStyle/>
        <a:p>
          <a:endParaRPr lang="en-US"/>
        </a:p>
      </dgm:t>
    </dgm:pt>
    <dgm:pt modelId="{FA70251E-30BE-4F05-87EF-CFC9B841A903}" type="sibTrans" cxnId="{8F79E4E7-16D6-4FFD-85D3-7678B3867A85}">
      <dgm:prSet/>
      <dgm:spPr/>
      <dgm:t>
        <a:bodyPr/>
        <a:lstStyle/>
        <a:p>
          <a:endParaRPr lang="en-US"/>
        </a:p>
      </dgm:t>
    </dgm:pt>
    <dgm:pt modelId="{9DA07016-7F86-48C9-87C5-F21C58A9CF0D}">
      <dgm:prSet/>
      <dgm:spPr/>
      <dgm:t>
        <a:bodyPr/>
        <a:lstStyle/>
        <a:p>
          <a:r>
            <a:rPr lang="en-GB" b="0" i="0" baseline="0" dirty="0"/>
            <a:t>Good Practice, used it all my life!</a:t>
          </a:r>
          <a:endParaRPr lang="en-US" dirty="0"/>
        </a:p>
      </dgm:t>
    </dgm:pt>
    <dgm:pt modelId="{C769C4C3-263C-4E0C-BF02-A3A97C636E7D}" type="parTrans" cxnId="{27F5AD54-5E8B-4BCA-A63C-64C3F5BC0A1A}">
      <dgm:prSet/>
      <dgm:spPr/>
      <dgm:t>
        <a:bodyPr/>
        <a:lstStyle/>
        <a:p>
          <a:endParaRPr lang="en-US"/>
        </a:p>
      </dgm:t>
    </dgm:pt>
    <dgm:pt modelId="{7CE36BE4-5E12-4268-B957-82F95B33BF58}" type="sibTrans" cxnId="{27F5AD54-5E8B-4BCA-A63C-64C3F5BC0A1A}">
      <dgm:prSet/>
      <dgm:spPr/>
      <dgm:t>
        <a:bodyPr/>
        <a:lstStyle/>
        <a:p>
          <a:endParaRPr lang="en-US"/>
        </a:p>
      </dgm:t>
    </dgm:pt>
    <dgm:pt modelId="{4A53E7ED-D10E-4E23-A153-66585F7AC92A}" type="pres">
      <dgm:prSet presAssocID="{E2EB6885-D813-47AA-9516-3FBAB75C9788}" presName="diagram" presStyleCnt="0">
        <dgm:presLayoutVars>
          <dgm:dir/>
          <dgm:resizeHandles val="exact"/>
        </dgm:presLayoutVars>
      </dgm:prSet>
      <dgm:spPr/>
    </dgm:pt>
    <dgm:pt modelId="{74F4B844-7DE9-41FC-A2A5-2F79571F9E41}" type="pres">
      <dgm:prSet presAssocID="{5A94A87F-4B0F-49D8-A631-9E0FB6C2F2A9}" presName="node" presStyleLbl="node1" presStyleIdx="0" presStyleCnt="6">
        <dgm:presLayoutVars>
          <dgm:bulletEnabled val="1"/>
        </dgm:presLayoutVars>
      </dgm:prSet>
      <dgm:spPr/>
    </dgm:pt>
    <dgm:pt modelId="{56782505-1B0F-4800-999F-B2BD2721A6D4}" type="pres">
      <dgm:prSet presAssocID="{B2080D9D-C716-49AD-8C7B-C1F0CCC010ED}" presName="sibTrans" presStyleCnt="0"/>
      <dgm:spPr/>
    </dgm:pt>
    <dgm:pt modelId="{19FAA1F9-3F71-4A49-BC0D-915ECB560E87}" type="pres">
      <dgm:prSet presAssocID="{34F5FEC7-EA6D-4FC3-84AE-BE6FE18AF3D3}" presName="node" presStyleLbl="node1" presStyleIdx="1" presStyleCnt="6">
        <dgm:presLayoutVars>
          <dgm:bulletEnabled val="1"/>
        </dgm:presLayoutVars>
      </dgm:prSet>
      <dgm:spPr/>
    </dgm:pt>
    <dgm:pt modelId="{A9DC67E2-0510-4719-8BEB-F35ADB29C712}" type="pres">
      <dgm:prSet presAssocID="{C52791BB-17F0-4D15-B425-9C9739713311}" presName="sibTrans" presStyleCnt="0"/>
      <dgm:spPr/>
    </dgm:pt>
    <dgm:pt modelId="{69D334AE-F01A-4238-AD5D-8D4672ACFC03}" type="pres">
      <dgm:prSet presAssocID="{0185FC1B-5FCD-493F-8846-0CD77D0C0715}" presName="node" presStyleLbl="node1" presStyleIdx="2" presStyleCnt="6">
        <dgm:presLayoutVars>
          <dgm:bulletEnabled val="1"/>
        </dgm:presLayoutVars>
      </dgm:prSet>
      <dgm:spPr/>
    </dgm:pt>
    <dgm:pt modelId="{AFD0CCDE-4D3F-44B5-868C-A9FBB2FFD937}" type="pres">
      <dgm:prSet presAssocID="{F4BB651F-3F12-47DD-A86C-D97347A3103D}" presName="sibTrans" presStyleCnt="0"/>
      <dgm:spPr/>
    </dgm:pt>
    <dgm:pt modelId="{E499F87D-DC2C-43D9-AFD5-1281C52F2AA8}" type="pres">
      <dgm:prSet presAssocID="{0514D24C-B235-489C-9DB8-1706577D1310}" presName="node" presStyleLbl="node1" presStyleIdx="3" presStyleCnt="6">
        <dgm:presLayoutVars>
          <dgm:bulletEnabled val="1"/>
        </dgm:presLayoutVars>
      </dgm:prSet>
      <dgm:spPr/>
    </dgm:pt>
    <dgm:pt modelId="{4FF951CF-4A71-4459-9F12-E8114D6C4D90}" type="pres">
      <dgm:prSet presAssocID="{4BBE54A8-2426-4245-B30F-D419598D8653}" presName="sibTrans" presStyleCnt="0"/>
      <dgm:spPr/>
    </dgm:pt>
    <dgm:pt modelId="{3C039DD8-B57A-48B0-BA73-5DDEC1F1E401}" type="pres">
      <dgm:prSet presAssocID="{E88E04B6-C131-4497-8BC4-6F6224FF301A}" presName="node" presStyleLbl="node1" presStyleIdx="4" presStyleCnt="6">
        <dgm:presLayoutVars>
          <dgm:bulletEnabled val="1"/>
        </dgm:presLayoutVars>
      </dgm:prSet>
      <dgm:spPr/>
    </dgm:pt>
    <dgm:pt modelId="{1B23410A-2F3E-4B83-90AC-5DBAC20CFF5A}" type="pres">
      <dgm:prSet presAssocID="{FA70251E-30BE-4F05-87EF-CFC9B841A903}" presName="sibTrans" presStyleCnt="0"/>
      <dgm:spPr/>
    </dgm:pt>
    <dgm:pt modelId="{4AE81C3D-0354-4A4F-9FDC-0DC614454CD0}" type="pres">
      <dgm:prSet presAssocID="{9DA07016-7F86-48C9-87C5-F21C58A9CF0D}" presName="node" presStyleLbl="node1" presStyleIdx="5" presStyleCnt="6">
        <dgm:presLayoutVars>
          <dgm:bulletEnabled val="1"/>
        </dgm:presLayoutVars>
      </dgm:prSet>
      <dgm:spPr/>
    </dgm:pt>
  </dgm:ptLst>
  <dgm:cxnLst>
    <dgm:cxn modelId="{DCFEA20B-5334-4659-8423-94FE77978538}" type="presOf" srcId="{0185FC1B-5FCD-493F-8846-0CD77D0C0715}" destId="{69D334AE-F01A-4238-AD5D-8D4672ACFC03}" srcOrd="0" destOrd="0" presId="urn:microsoft.com/office/officeart/2005/8/layout/default"/>
    <dgm:cxn modelId="{2AD1ED25-68DB-4C4B-B349-884BD85A1B10}" type="presOf" srcId="{9DA07016-7F86-48C9-87C5-F21C58A9CF0D}" destId="{4AE81C3D-0354-4A4F-9FDC-0DC614454CD0}" srcOrd="0" destOrd="0" presId="urn:microsoft.com/office/officeart/2005/8/layout/default"/>
    <dgm:cxn modelId="{F2167B47-FA3C-43E4-A357-21E9306325D3}" type="presOf" srcId="{E88E04B6-C131-4497-8BC4-6F6224FF301A}" destId="{3C039DD8-B57A-48B0-BA73-5DDEC1F1E401}" srcOrd="0" destOrd="0" presId="urn:microsoft.com/office/officeart/2005/8/layout/default"/>
    <dgm:cxn modelId="{FFB5596A-FDA1-412D-95BC-E520311B0E5A}" type="presOf" srcId="{E2EB6885-D813-47AA-9516-3FBAB75C9788}" destId="{4A53E7ED-D10E-4E23-A153-66585F7AC92A}" srcOrd="0" destOrd="0" presId="urn:microsoft.com/office/officeart/2005/8/layout/default"/>
    <dgm:cxn modelId="{27F5AD54-5E8B-4BCA-A63C-64C3F5BC0A1A}" srcId="{E2EB6885-D813-47AA-9516-3FBAB75C9788}" destId="{9DA07016-7F86-48C9-87C5-F21C58A9CF0D}" srcOrd="5" destOrd="0" parTransId="{C769C4C3-263C-4E0C-BF02-A3A97C636E7D}" sibTransId="{7CE36BE4-5E12-4268-B957-82F95B33BF58}"/>
    <dgm:cxn modelId="{AC382A59-168C-43AB-B5CD-27EDC52FA714}" srcId="{E2EB6885-D813-47AA-9516-3FBAB75C9788}" destId="{0514D24C-B235-489C-9DB8-1706577D1310}" srcOrd="3" destOrd="0" parTransId="{F4242F36-BE6D-42C9-A543-55B52B761294}" sibTransId="{4BBE54A8-2426-4245-B30F-D419598D8653}"/>
    <dgm:cxn modelId="{B59BFA99-A28F-4ADC-81D2-6C89AA06CB65}" type="presOf" srcId="{5A94A87F-4B0F-49D8-A631-9E0FB6C2F2A9}" destId="{74F4B844-7DE9-41FC-A2A5-2F79571F9E41}" srcOrd="0" destOrd="0" presId="urn:microsoft.com/office/officeart/2005/8/layout/default"/>
    <dgm:cxn modelId="{A71908BE-082D-4DD1-9D12-970C251D58A8}" srcId="{E2EB6885-D813-47AA-9516-3FBAB75C9788}" destId="{34F5FEC7-EA6D-4FC3-84AE-BE6FE18AF3D3}" srcOrd="1" destOrd="0" parTransId="{FE6A465A-D522-46E8-984C-D2F1417D1DF4}" sibTransId="{C52791BB-17F0-4D15-B425-9C9739713311}"/>
    <dgm:cxn modelId="{E2DF00C6-DBB0-41E3-850B-99DBF1ABED07}" type="presOf" srcId="{34F5FEC7-EA6D-4FC3-84AE-BE6FE18AF3D3}" destId="{19FAA1F9-3F71-4A49-BC0D-915ECB560E87}" srcOrd="0" destOrd="0" presId="urn:microsoft.com/office/officeart/2005/8/layout/default"/>
    <dgm:cxn modelId="{1B6CD0DC-9404-4628-8669-637B7FD041B3}" srcId="{E2EB6885-D813-47AA-9516-3FBAB75C9788}" destId="{0185FC1B-5FCD-493F-8846-0CD77D0C0715}" srcOrd="2" destOrd="0" parTransId="{F2946CBD-9D90-46C1-A21D-91718EFAEEDE}" sibTransId="{F4BB651F-3F12-47DD-A86C-D97347A3103D}"/>
    <dgm:cxn modelId="{87B8AEE5-DF95-4EEB-B779-4EE4136A57BA}" srcId="{E2EB6885-D813-47AA-9516-3FBAB75C9788}" destId="{5A94A87F-4B0F-49D8-A631-9E0FB6C2F2A9}" srcOrd="0" destOrd="0" parTransId="{594E863F-1328-4C15-AD9E-48DB3A6EB27E}" sibTransId="{B2080D9D-C716-49AD-8C7B-C1F0CCC010ED}"/>
    <dgm:cxn modelId="{8F79E4E7-16D6-4FFD-85D3-7678B3867A85}" srcId="{E2EB6885-D813-47AA-9516-3FBAB75C9788}" destId="{E88E04B6-C131-4497-8BC4-6F6224FF301A}" srcOrd="4" destOrd="0" parTransId="{EF58927E-783F-42A3-9B4E-7758843CFF67}" sibTransId="{FA70251E-30BE-4F05-87EF-CFC9B841A903}"/>
    <dgm:cxn modelId="{D407A9FF-BC7F-435F-8FE4-4CF57F5D383A}" type="presOf" srcId="{0514D24C-B235-489C-9DB8-1706577D1310}" destId="{E499F87D-DC2C-43D9-AFD5-1281C52F2AA8}" srcOrd="0" destOrd="0" presId="urn:microsoft.com/office/officeart/2005/8/layout/default"/>
    <dgm:cxn modelId="{39516F1B-75FA-4120-A09F-09D61E50AA8F}" type="presParOf" srcId="{4A53E7ED-D10E-4E23-A153-66585F7AC92A}" destId="{74F4B844-7DE9-41FC-A2A5-2F79571F9E41}" srcOrd="0" destOrd="0" presId="urn:microsoft.com/office/officeart/2005/8/layout/default"/>
    <dgm:cxn modelId="{D6A0CB4E-ED30-4F67-A687-FCEAC57DF360}" type="presParOf" srcId="{4A53E7ED-D10E-4E23-A153-66585F7AC92A}" destId="{56782505-1B0F-4800-999F-B2BD2721A6D4}" srcOrd="1" destOrd="0" presId="urn:microsoft.com/office/officeart/2005/8/layout/default"/>
    <dgm:cxn modelId="{CF68F73B-E6DC-476C-A94C-034D250D4C6A}" type="presParOf" srcId="{4A53E7ED-D10E-4E23-A153-66585F7AC92A}" destId="{19FAA1F9-3F71-4A49-BC0D-915ECB560E87}" srcOrd="2" destOrd="0" presId="urn:microsoft.com/office/officeart/2005/8/layout/default"/>
    <dgm:cxn modelId="{4AB3E902-2B63-44F7-9CCC-0BD1F03C7C4C}" type="presParOf" srcId="{4A53E7ED-D10E-4E23-A153-66585F7AC92A}" destId="{A9DC67E2-0510-4719-8BEB-F35ADB29C712}" srcOrd="3" destOrd="0" presId="urn:microsoft.com/office/officeart/2005/8/layout/default"/>
    <dgm:cxn modelId="{FA7D0295-1735-4DC9-971E-3B9981F5121D}" type="presParOf" srcId="{4A53E7ED-D10E-4E23-A153-66585F7AC92A}" destId="{69D334AE-F01A-4238-AD5D-8D4672ACFC03}" srcOrd="4" destOrd="0" presId="urn:microsoft.com/office/officeart/2005/8/layout/default"/>
    <dgm:cxn modelId="{A4BC28D6-A649-4D78-9D69-FDB42FF64EAF}" type="presParOf" srcId="{4A53E7ED-D10E-4E23-A153-66585F7AC92A}" destId="{AFD0CCDE-4D3F-44B5-868C-A9FBB2FFD937}" srcOrd="5" destOrd="0" presId="urn:microsoft.com/office/officeart/2005/8/layout/default"/>
    <dgm:cxn modelId="{11F753C3-4D25-4DFC-9E39-4B54026E592B}" type="presParOf" srcId="{4A53E7ED-D10E-4E23-A153-66585F7AC92A}" destId="{E499F87D-DC2C-43D9-AFD5-1281C52F2AA8}" srcOrd="6" destOrd="0" presId="urn:microsoft.com/office/officeart/2005/8/layout/default"/>
    <dgm:cxn modelId="{3B797306-8343-40EB-8682-0D97F12DFCD4}" type="presParOf" srcId="{4A53E7ED-D10E-4E23-A153-66585F7AC92A}" destId="{4FF951CF-4A71-4459-9F12-E8114D6C4D90}" srcOrd="7" destOrd="0" presId="urn:microsoft.com/office/officeart/2005/8/layout/default"/>
    <dgm:cxn modelId="{1EE97E83-38F2-43FA-9D60-36224329F81B}" type="presParOf" srcId="{4A53E7ED-D10E-4E23-A153-66585F7AC92A}" destId="{3C039DD8-B57A-48B0-BA73-5DDEC1F1E401}" srcOrd="8" destOrd="0" presId="urn:microsoft.com/office/officeart/2005/8/layout/default"/>
    <dgm:cxn modelId="{A8DF58BD-F642-4BE2-9ECA-48FD52CB093C}" type="presParOf" srcId="{4A53E7ED-D10E-4E23-A153-66585F7AC92A}" destId="{1B23410A-2F3E-4B83-90AC-5DBAC20CFF5A}" srcOrd="9" destOrd="0" presId="urn:microsoft.com/office/officeart/2005/8/layout/default"/>
    <dgm:cxn modelId="{1440C794-7B95-474A-93DB-4970538E606D}" type="presParOf" srcId="{4A53E7ED-D10E-4E23-A153-66585F7AC92A}" destId="{4AE81C3D-0354-4A4F-9FDC-0DC614454CD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1FA083-BC04-4667-AE6C-27A539BD083E}" type="doc">
      <dgm:prSet loTypeId="urn:microsoft.com/office/officeart/2018/2/layout/IconCircleList" loCatId="icon" qsTypeId="urn:microsoft.com/office/officeart/2005/8/quickstyle/simple1" qsCatId="simple" csTypeId="urn:microsoft.com/office/officeart/2018/5/colors/Iconchunking_neutralbg_accent1_2" csCatId="accent1" phldr="1"/>
      <dgm:spPr/>
      <dgm:t>
        <a:bodyPr/>
        <a:lstStyle/>
        <a:p>
          <a:endParaRPr lang="en-US"/>
        </a:p>
      </dgm:t>
    </dgm:pt>
    <dgm:pt modelId="{B9C5DD0C-CC61-4A82-9F58-A0312C97AA0D}">
      <dgm:prSet custT="1"/>
      <dgm:spPr/>
      <dgm:t>
        <a:bodyPr/>
        <a:lstStyle/>
        <a:p>
          <a:pPr algn="just">
            <a:lnSpc>
              <a:spcPct val="100000"/>
            </a:lnSpc>
          </a:pPr>
          <a:r>
            <a:rPr lang="en-GB" sz="1600" dirty="0">
              <a:latin typeface="+mj-lt"/>
            </a:rPr>
            <a:t>Your feedback is important to us and helps us to try and improve our services for our patients.</a:t>
          </a:r>
          <a:endParaRPr lang="en-US" sz="1600" dirty="0">
            <a:latin typeface="+mj-lt"/>
          </a:endParaRPr>
        </a:p>
      </dgm:t>
    </dgm:pt>
    <dgm:pt modelId="{0015F646-A410-438A-B43F-4B75BC6D41A0}" type="parTrans" cxnId="{6C891110-7514-44C7-B8E3-C0D129273B80}">
      <dgm:prSet/>
      <dgm:spPr/>
      <dgm:t>
        <a:bodyPr/>
        <a:lstStyle/>
        <a:p>
          <a:endParaRPr lang="en-US"/>
        </a:p>
      </dgm:t>
    </dgm:pt>
    <dgm:pt modelId="{416AF905-6AED-4485-B5F6-67BE819E752E}" type="sibTrans" cxnId="{6C891110-7514-44C7-B8E3-C0D129273B80}">
      <dgm:prSet/>
      <dgm:spPr/>
      <dgm:t>
        <a:bodyPr/>
        <a:lstStyle/>
        <a:p>
          <a:pPr>
            <a:lnSpc>
              <a:spcPct val="100000"/>
            </a:lnSpc>
          </a:pPr>
          <a:endParaRPr lang="en-US"/>
        </a:p>
      </dgm:t>
    </dgm:pt>
    <dgm:pt modelId="{225E1D22-46D1-4637-86AA-0640456433AD}">
      <dgm:prSet custT="1"/>
      <dgm:spPr/>
      <dgm:t>
        <a:bodyPr/>
        <a:lstStyle/>
        <a:p>
          <a:pPr algn="just">
            <a:lnSpc>
              <a:spcPct val="100000"/>
            </a:lnSpc>
          </a:pPr>
          <a:r>
            <a:rPr lang="en-GB" sz="1600" dirty="0">
              <a:latin typeface="+mj-lt"/>
            </a:rPr>
            <a:t>We hope we have answered some of your comments in the Practice responses to your feedback from the patient survey.</a:t>
          </a:r>
          <a:endParaRPr lang="en-US" sz="1600" dirty="0">
            <a:latin typeface="+mj-lt"/>
          </a:endParaRPr>
        </a:p>
      </dgm:t>
    </dgm:pt>
    <dgm:pt modelId="{04F5605C-B5D7-4F04-9EB0-4655FF4A8F76}" type="parTrans" cxnId="{5120BC5D-A819-431D-BD38-47DD5BC2DD50}">
      <dgm:prSet/>
      <dgm:spPr/>
      <dgm:t>
        <a:bodyPr/>
        <a:lstStyle/>
        <a:p>
          <a:endParaRPr lang="en-US"/>
        </a:p>
      </dgm:t>
    </dgm:pt>
    <dgm:pt modelId="{CC7BDD44-C635-49DB-AB6C-CFE975550A48}" type="sibTrans" cxnId="{5120BC5D-A819-431D-BD38-47DD5BC2DD50}">
      <dgm:prSet/>
      <dgm:spPr/>
      <dgm:t>
        <a:bodyPr/>
        <a:lstStyle/>
        <a:p>
          <a:pPr>
            <a:lnSpc>
              <a:spcPct val="100000"/>
            </a:lnSpc>
          </a:pPr>
          <a:endParaRPr lang="en-US"/>
        </a:p>
      </dgm:t>
    </dgm:pt>
    <dgm:pt modelId="{2F8B9106-24DD-4E0F-9A4C-7B90CFF67E6C}">
      <dgm:prSet custT="1"/>
      <dgm:spPr/>
      <dgm:t>
        <a:bodyPr/>
        <a:lstStyle/>
        <a:p>
          <a:pPr algn="just">
            <a:lnSpc>
              <a:spcPct val="100000"/>
            </a:lnSpc>
          </a:pPr>
          <a:r>
            <a:rPr lang="en-GB" sz="1600" dirty="0">
              <a:latin typeface="+mj-lt"/>
            </a:rPr>
            <a:t>We also have a patient voice group that is welcoming new faces to meet with members of the practice team to discuss practice issues and patient experience to help improve the service. Please visit our website for details or ask one of our reception team for details.</a:t>
          </a:r>
          <a:endParaRPr lang="en-US" sz="1600" dirty="0">
            <a:latin typeface="+mj-lt"/>
          </a:endParaRPr>
        </a:p>
      </dgm:t>
    </dgm:pt>
    <dgm:pt modelId="{7C50A7F8-D7E0-4D0D-B9FF-2C85D3CFBC30}" type="parTrans" cxnId="{90CF0C9C-B2E1-47D2-B66D-5D4EFB7C4944}">
      <dgm:prSet/>
      <dgm:spPr/>
      <dgm:t>
        <a:bodyPr/>
        <a:lstStyle/>
        <a:p>
          <a:endParaRPr lang="en-US"/>
        </a:p>
      </dgm:t>
    </dgm:pt>
    <dgm:pt modelId="{D5980458-AEEA-42D2-86AD-30D9AB8940DB}" type="sibTrans" cxnId="{90CF0C9C-B2E1-47D2-B66D-5D4EFB7C4944}">
      <dgm:prSet/>
      <dgm:spPr/>
      <dgm:t>
        <a:bodyPr/>
        <a:lstStyle/>
        <a:p>
          <a:pPr>
            <a:lnSpc>
              <a:spcPct val="100000"/>
            </a:lnSpc>
          </a:pPr>
          <a:endParaRPr lang="en-US"/>
        </a:p>
      </dgm:t>
    </dgm:pt>
    <dgm:pt modelId="{8BEA0DC6-3774-4A34-ABB0-EEC0DB56674D}">
      <dgm:prSet/>
      <dgm:spPr/>
      <dgm:t>
        <a:bodyPr/>
        <a:lstStyle/>
        <a:p>
          <a:pPr>
            <a:lnSpc>
              <a:spcPct val="100000"/>
            </a:lnSpc>
          </a:pPr>
          <a:endParaRPr lang="en-GB"/>
        </a:p>
      </dgm:t>
    </dgm:pt>
    <dgm:pt modelId="{D0C966AB-474D-4D1B-BDAB-8CEA2CEEA2BA}" type="parTrans" cxnId="{CC782DA9-4044-4B71-9E7C-79BF47BBEAFB}">
      <dgm:prSet/>
      <dgm:spPr/>
      <dgm:t>
        <a:bodyPr/>
        <a:lstStyle/>
        <a:p>
          <a:endParaRPr lang="en-GB"/>
        </a:p>
      </dgm:t>
    </dgm:pt>
    <dgm:pt modelId="{A2159681-B7DF-4FF3-8B2C-4D8D65B1A8D6}" type="sibTrans" cxnId="{CC782DA9-4044-4B71-9E7C-79BF47BBEAFB}">
      <dgm:prSet/>
      <dgm:spPr/>
      <dgm:t>
        <a:bodyPr/>
        <a:lstStyle/>
        <a:p>
          <a:endParaRPr lang="en-GB"/>
        </a:p>
      </dgm:t>
    </dgm:pt>
    <dgm:pt modelId="{C9D8F1E5-70C2-43D6-AA4C-714BE9D76741}" type="pres">
      <dgm:prSet presAssocID="{201FA083-BC04-4667-AE6C-27A539BD083E}" presName="root" presStyleCnt="0">
        <dgm:presLayoutVars>
          <dgm:dir/>
          <dgm:resizeHandles val="exact"/>
        </dgm:presLayoutVars>
      </dgm:prSet>
      <dgm:spPr/>
    </dgm:pt>
    <dgm:pt modelId="{E93A2E5E-2FBC-4FC2-AE85-F50CBE1E5534}" type="pres">
      <dgm:prSet presAssocID="{201FA083-BC04-4667-AE6C-27A539BD083E}" presName="container" presStyleCnt="0">
        <dgm:presLayoutVars>
          <dgm:dir/>
          <dgm:resizeHandles val="exact"/>
        </dgm:presLayoutVars>
      </dgm:prSet>
      <dgm:spPr/>
    </dgm:pt>
    <dgm:pt modelId="{C1A3C5FE-2FB1-4063-B93D-ABC06FEB9787}" type="pres">
      <dgm:prSet presAssocID="{B9C5DD0C-CC61-4A82-9F58-A0312C97AA0D}" presName="compNode" presStyleCnt="0"/>
      <dgm:spPr/>
    </dgm:pt>
    <dgm:pt modelId="{ACD90549-1584-4F25-88C1-67A3B53D0E77}" type="pres">
      <dgm:prSet presAssocID="{B9C5DD0C-CC61-4A82-9F58-A0312C97AA0D}" presName="iconBgRect" presStyleLbl="bgShp" presStyleIdx="0" presStyleCnt="4"/>
      <dgm:spPr>
        <a:solidFill>
          <a:srgbClr val="FFC000"/>
        </a:solidFill>
      </dgm:spPr>
    </dgm:pt>
    <dgm:pt modelId="{D6F2FFA6-4205-4B32-8B9A-C9E1173464FA}" type="pres">
      <dgm:prSet presAssocID="{B9C5DD0C-CC61-4A82-9F58-A0312C97AA0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humbs Up Sign"/>
        </a:ext>
      </dgm:extLst>
    </dgm:pt>
    <dgm:pt modelId="{560EE3E2-AF87-4A62-9210-D69956DD81C2}" type="pres">
      <dgm:prSet presAssocID="{B9C5DD0C-CC61-4A82-9F58-A0312C97AA0D}" presName="spaceRect" presStyleCnt="0"/>
      <dgm:spPr/>
    </dgm:pt>
    <dgm:pt modelId="{E88FC43C-2DE2-4C7B-BB06-ECFD4B884B05}" type="pres">
      <dgm:prSet presAssocID="{B9C5DD0C-CC61-4A82-9F58-A0312C97AA0D}" presName="textRect" presStyleLbl="revTx" presStyleIdx="0" presStyleCnt="4">
        <dgm:presLayoutVars>
          <dgm:chMax val="1"/>
          <dgm:chPref val="1"/>
        </dgm:presLayoutVars>
      </dgm:prSet>
      <dgm:spPr/>
    </dgm:pt>
    <dgm:pt modelId="{534AD270-45CE-4A84-897A-3707B45E2311}" type="pres">
      <dgm:prSet presAssocID="{416AF905-6AED-4485-B5F6-67BE819E752E}" presName="sibTrans" presStyleLbl="sibTrans2D1" presStyleIdx="0" presStyleCnt="0"/>
      <dgm:spPr/>
    </dgm:pt>
    <dgm:pt modelId="{57CAE840-1C93-44AC-BBCB-A68780640238}" type="pres">
      <dgm:prSet presAssocID="{225E1D22-46D1-4637-86AA-0640456433AD}" presName="compNode" presStyleCnt="0"/>
      <dgm:spPr/>
    </dgm:pt>
    <dgm:pt modelId="{E0A2AAB8-88FF-48EE-9204-BFF2718CEDC9}" type="pres">
      <dgm:prSet presAssocID="{225E1D22-46D1-4637-86AA-0640456433AD}" presName="iconBgRect" presStyleLbl="bgShp" presStyleIdx="1" presStyleCnt="4"/>
      <dgm:spPr>
        <a:solidFill>
          <a:schemeClr val="bg1">
            <a:lumMod val="75000"/>
          </a:schemeClr>
        </a:solidFill>
      </dgm:spPr>
    </dgm:pt>
    <dgm:pt modelId="{7E6E3CBB-DB1D-44FC-B1D8-955366A073CB}" type="pres">
      <dgm:prSet presAssocID="{225E1D22-46D1-4637-86AA-0640456433A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96B9059F-BE6D-48D1-9FF3-2177772C2557}" type="pres">
      <dgm:prSet presAssocID="{225E1D22-46D1-4637-86AA-0640456433AD}" presName="spaceRect" presStyleCnt="0"/>
      <dgm:spPr/>
    </dgm:pt>
    <dgm:pt modelId="{2E82E90D-FECD-4263-92BF-D2675D1B75B3}" type="pres">
      <dgm:prSet presAssocID="{225E1D22-46D1-4637-86AA-0640456433AD}" presName="textRect" presStyleLbl="revTx" presStyleIdx="1" presStyleCnt="4">
        <dgm:presLayoutVars>
          <dgm:chMax val="1"/>
          <dgm:chPref val="1"/>
        </dgm:presLayoutVars>
      </dgm:prSet>
      <dgm:spPr/>
    </dgm:pt>
    <dgm:pt modelId="{F6FC40DC-68CD-44AB-B59D-F42B1B6C2D03}" type="pres">
      <dgm:prSet presAssocID="{CC7BDD44-C635-49DB-AB6C-CFE975550A48}" presName="sibTrans" presStyleLbl="sibTrans2D1" presStyleIdx="0" presStyleCnt="0"/>
      <dgm:spPr/>
    </dgm:pt>
    <dgm:pt modelId="{BC16C174-A50E-4487-8B0F-5391CE349D78}" type="pres">
      <dgm:prSet presAssocID="{2F8B9106-24DD-4E0F-9A4C-7B90CFF67E6C}" presName="compNode" presStyleCnt="0"/>
      <dgm:spPr/>
    </dgm:pt>
    <dgm:pt modelId="{263BBCE4-F83C-4CCD-8052-2057FCAB2C3D}" type="pres">
      <dgm:prSet presAssocID="{2F8B9106-24DD-4E0F-9A4C-7B90CFF67E6C}" presName="iconBgRect" presStyleLbl="bgShp" presStyleIdx="2" presStyleCnt="4"/>
      <dgm:spPr>
        <a:solidFill>
          <a:srgbClr val="92D050"/>
        </a:solidFill>
      </dgm:spPr>
    </dgm:pt>
    <dgm:pt modelId="{17E10E6E-42E7-441F-B3FC-51F2780D5DD7}" type="pres">
      <dgm:prSet presAssocID="{2F8B9106-24DD-4E0F-9A4C-7B90CFF67E6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BDDEE1A5-A249-41B3-94E7-25ADE1158771}" type="pres">
      <dgm:prSet presAssocID="{2F8B9106-24DD-4E0F-9A4C-7B90CFF67E6C}" presName="spaceRect" presStyleCnt="0"/>
      <dgm:spPr/>
    </dgm:pt>
    <dgm:pt modelId="{AD254072-2E6C-402A-857B-226E577A741F}" type="pres">
      <dgm:prSet presAssocID="{2F8B9106-24DD-4E0F-9A4C-7B90CFF67E6C}" presName="textRect" presStyleLbl="revTx" presStyleIdx="2" presStyleCnt="4" custScaleX="101437" custScaleY="147697">
        <dgm:presLayoutVars>
          <dgm:chMax val="1"/>
          <dgm:chPref val="1"/>
        </dgm:presLayoutVars>
      </dgm:prSet>
      <dgm:spPr/>
    </dgm:pt>
    <dgm:pt modelId="{D304052B-E636-4BE9-AA78-A2466D0A8E9F}" type="pres">
      <dgm:prSet presAssocID="{D5980458-AEEA-42D2-86AD-30D9AB8940DB}" presName="sibTrans" presStyleLbl="sibTrans2D1" presStyleIdx="0" presStyleCnt="0"/>
      <dgm:spPr/>
    </dgm:pt>
    <dgm:pt modelId="{E151523A-074B-4190-9B66-AA9D7CA5191D}" type="pres">
      <dgm:prSet presAssocID="{8BEA0DC6-3774-4A34-ABB0-EEC0DB56674D}" presName="compNode" presStyleCnt="0"/>
      <dgm:spPr/>
    </dgm:pt>
    <dgm:pt modelId="{F4E491A6-1BB1-46D2-831A-19133AE62CB4}" type="pres">
      <dgm:prSet presAssocID="{8BEA0DC6-3774-4A34-ABB0-EEC0DB56674D}" presName="iconBgRect" presStyleLbl="bgShp" presStyleIdx="3" presStyleCnt="4"/>
      <dgm:spPr>
        <a:solidFill>
          <a:srgbClr val="FF9933"/>
        </a:solidFill>
      </dgm:spPr>
    </dgm:pt>
    <dgm:pt modelId="{C5C15621-4977-4B0C-A15D-B262D2B138D2}" type="pres">
      <dgm:prSet presAssocID="{8BEA0DC6-3774-4A34-ABB0-EEC0DB56674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Smiling face outline with solid fill"/>
        </a:ext>
      </dgm:extLst>
    </dgm:pt>
    <dgm:pt modelId="{72E80926-9F01-4A2E-9272-C51360854DCB}" type="pres">
      <dgm:prSet presAssocID="{8BEA0DC6-3774-4A34-ABB0-EEC0DB56674D}" presName="spaceRect" presStyleCnt="0"/>
      <dgm:spPr/>
    </dgm:pt>
    <dgm:pt modelId="{584DC905-BCA1-4471-BB46-1CB4FC6B039A}" type="pres">
      <dgm:prSet presAssocID="{8BEA0DC6-3774-4A34-ABB0-EEC0DB56674D}" presName="textRect" presStyleLbl="revTx" presStyleIdx="3" presStyleCnt="4">
        <dgm:presLayoutVars>
          <dgm:chMax val="1"/>
          <dgm:chPref val="1"/>
        </dgm:presLayoutVars>
      </dgm:prSet>
      <dgm:spPr/>
    </dgm:pt>
  </dgm:ptLst>
  <dgm:cxnLst>
    <dgm:cxn modelId="{20150109-CFE8-44FB-BCCB-250F7ACB7A85}" type="presOf" srcId="{2F8B9106-24DD-4E0F-9A4C-7B90CFF67E6C}" destId="{AD254072-2E6C-402A-857B-226E577A741F}" srcOrd="0" destOrd="0" presId="urn:microsoft.com/office/officeart/2018/2/layout/IconCircleList"/>
    <dgm:cxn modelId="{6C891110-7514-44C7-B8E3-C0D129273B80}" srcId="{201FA083-BC04-4667-AE6C-27A539BD083E}" destId="{B9C5DD0C-CC61-4A82-9F58-A0312C97AA0D}" srcOrd="0" destOrd="0" parTransId="{0015F646-A410-438A-B43F-4B75BC6D41A0}" sibTransId="{416AF905-6AED-4485-B5F6-67BE819E752E}"/>
    <dgm:cxn modelId="{E2D35A25-0692-4979-B64B-D1FA8A749FDA}" type="presOf" srcId="{8BEA0DC6-3774-4A34-ABB0-EEC0DB56674D}" destId="{584DC905-BCA1-4471-BB46-1CB4FC6B039A}" srcOrd="0" destOrd="0" presId="urn:microsoft.com/office/officeart/2018/2/layout/IconCircleList"/>
    <dgm:cxn modelId="{5120BC5D-A819-431D-BD38-47DD5BC2DD50}" srcId="{201FA083-BC04-4667-AE6C-27A539BD083E}" destId="{225E1D22-46D1-4637-86AA-0640456433AD}" srcOrd="1" destOrd="0" parTransId="{04F5605C-B5D7-4F04-9EB0-4655FF4A8F76}" sibTransId="{CC7BDD44-C635-49DB-AB6C-CFE975550A48}"/>
    <dgm:cxn modelId="{7E475783-C854-4042-A0E9-2151BCFAACED}" type="presOf" srcId="{416AF905-6AED-4485-B5F6-67BE819E752E}" destId="{534AD270-45CE-4A84-897A-3707B45E2311}" srcOrd="0" destOrd="0" presId="urn:microsoft.com/office/officeart/2018/2/layout/IconCircleList"/>
    <dgm:cxn modelId="{9EF89B8B-824F-4278-9CD5-A2991A662B8D}" type="presOf" srcId="{D5980458-AEEA-42D2-86AD-30D9AB8940DB}" destId="{D304052B-E636-4BE9-AA78-A2466D0A8E9F}" srcOrd="0" destOrd="0" presId="urn:microsoft.com/office/officeart/2018/2/layout/IconCircleList"/>
    <dgm:cxn modelId="{F36D118C-5D9C-454B-AE6B-0BFA9C5FC240}" type="presOf" srcId="{B9C5DD0C-CC61-4A82-9F58-A0312C97AA0D}" destId="{E88FC43C-2DE2-4C7B-BB06-ECFD4B884B05}" srcOrd="0" destOrd="0" presId="urn:microsoft.com/office/officeart/2018/2/layout/IconCircleList"/>
    <dgm:cxn modelId="{24D91694-9C81-4639-8F68-70FB05D5CE19}" type="presOf" srcId="{201FA083-BC04-4667-AE6C-27A539BD083E}" destId="{C9D8F1E5-70C2-43D6-AA4C-714BE9D76741}" srcOrd="0" destOrd="0" presId="urn:microsoft.com/office/officeart/2018/2/layout/IconCircleList"/>
    <dgm:cxn modelId="{90CF0C9C-B2E1-47D2-B66D-5D4EFB7C4944}" srcId="{201FA083-BC04-4667-AE6C-27A539BD083E}" destId="{2F8B9106-24DD-4E0F-9A4C-7B90CFF67E6C}" srcOrd="2" destOrd="0" parTransId="{7C50A7F8-D7E0-4D0D-B9FF-2C85D3CFBC30}" sibTransId="{D5980458-AEEA-42D2-86AD-30D9AB8940DB}"/>
    <dgm:cxn modelId="{CC782DA9-4044-4B71-9E7C-79BF47BBEAFB}" srcId="{201FA083-BC04-4667-AE6C-27A539BD083E}" destId="{8BEA0DC6-3774-4A34-ABB0-EEC0DB56674D}" srcOrd="3" destOrd="0" parTransId="{D0C966AB-474D-4D1B-BDAB-8CEA2CEEA2BA}" sibTransId="{A2159681-B7DF-4FF3-8B2C-4D8D65B1A8D6}"/>
    <dgm:cxn modelId="{B745E3AF-DB3A-4CEA-912F-8611F0F2CE91}" type="presOf" srcId="{225E1D22-46D1-4637-86AA-0640456433AD}" destId="{2E82E90D-FECD-4263-92BF-D2675D1B75B3}" srcOrd="0" destOrd="0" presId="urn:microsoft.com/office/officeart/2018/2/layout/IconCircleList"/>
    <dgm:cxn modelId="{054BA3D3-C156-420D-92D9-45EF1C2075C5}" type="presOf" srcId="{CC7BDD44-C635-49DB-AB6C-CFE975550A48}" destId="{F6FC40DC-68CD-44AB-B59D-F42B1B6C2D03}" srcOrd="0" destOrd="0" presId="urn:microsoft.com/office/officeart/2018/2/layout/IconCircleList"/>
    <dgm:cxn modelId="{296D593E-3DD3-4196-9D09-855217EE60A5}" type="presParOf" srcId="{C9D8F1E5-70C2-43D6-AA4C-714BE9D76741}" destId="{E93A2E5E-2FBC-4FC2-AE85-F50CBE1E5534}" srcOrd="0" destOrd="0" presId="urn:microsoft.com/office/officeart/2018/2/layout/IconCircleList"/>
    <dgm:cxn modelId="{E894014A-96DE-4DBD-8490-A1AD9692B67B}" type="presParOf" srcId="{E93A2E5E-2FBC-4FC2-AE85-F50CBE1E5534}" destId="{C1A3C5FE-2FB1-4063-B93D-ABC06FEB9787}" srcOrd="0" destOrd="0" presId="urn:microsoft.com/office/officeart/2018/2/layout/IconCircleList"/>
    <dgm:cxn modelId="{CF616BE2-3E6C-436C-BAA6-4EF2CF8017C2}" type="presParOf" srcId="{C1A3C5FE-2FB1-4063-B93D-ABC06FEB9787}" destId="{ACD90549-1584-4F25-88C1-67A3B53D0E77}" srcOrd="0" destOrd="0" presId="urn:microsoft.com/office/officeart/2018/2/layout/IconCircleList"/>
    <dgm:cxn modelId="{D6E1192E-D336-4355-97E1-E331D88F7193}" type="presParOf" srcId="{C1A3C5FE-2FB1-4063-B93D-ABC06FEB9787}" destId="{D6F2FFA6-4205-4B32-8B9A-C9E1173464FA}" srcOrd="1" destOrd="0" presId="urn:microsoft.com/office/officeart/2018/2/layout/IconCircleList"/>
    <dgm:cxn modelId="{DE12A027-7401-4391-98F1-71E9C80812D4}" type="presParOf" srcId="{C1A3C5FE-2FB1-4063-B93D-ABC06FEB9787}" destId="{560EE3E2-AF87-4A62-9210-D69956DD81C2}" srcOrd="2" destOrd="0" presId="urn:microsoft.com/office/officeart/2018/2/layout/IconCircleList"/>
    <dgm:cxn modelId="{003719AB-EF8D-434B-A8CC-B716D858C720}" type="presParOf" srcId="{C1A3C5FE-2FB1-4063-B93D-ABC06FEB9787}" destId="{E88FC43C-2DE2-4C7B-BB06-ECFD4B884B05}" srcOrd="3" destOrd="0" presId="urn:microsoft.com/office/officeart/2018/2/layout/IconCircleList"/>
    <dgm:cxn modelId="{6ADD571A-DA26-4271-9BA9-5467BF47444A}" type="presParOf" srcId="{E93A2E5E-2FBC-4FC2-AE85-F50CBE1E5534}" destId="{534AD270-45CE-4A84-897A-3707B45E2311}" srcOrd="1" destOrd="0" presId="urn:microsoft.com/office/officeart/2018/2/layout/IconCircleList"/>
    <dgm:cxn modelId="{DDEFE038-2FFA-43F5-9968-565FAB3DC3F8}" type="presParOf" srcId="{E93A2E5E-2FBC-4FC2-AE85-F50CBE1E5534}" destId="{57CAE840-1C93-44AC-BBCB-A68780640238}" srcOrd="2" destOrd="0" presId="urn:microsoft.com/office/officeart/2018/2/layout/IconCircleList"/>
    <dgm:cxn modelId="{CF16BE6B-F583-4D5D-9D82-79FD20C12C6D}" type="presParOf" srcId="{57CAE840-1C93-44AC-BBCB-A68780640238}" destId="{E0A2AAB8-88FF-48EE-9204-BFF2718CEDC9}" srcOrd="0" destOrd="0" presId="urn:microsoft.com/office/officeart/2018/2/layout/IconCircleList"/>
    <dgm:cxn modelId="{092349C7-65D2-413E-8C0E-C58445FE43D0}" type="presParOf" srcId="{57CAE840-1C93-44AC-BBCB-A68780640238}" destId="{7E6E3CBB-DB1D-44FC-B1D8-955366A073CB}" srcOrd="1" destOrd="0" presId="urn:microsoft.com/office/officeart/2018/2/layout/IconCircleList"/>
    <dgm:cxn modelId="{E12ABE4B-2E45-4E42-83C4-DC9EBA0F625F}" type="presParOf" srcId="{57CAE840-1C93-44AC-BBCB-A68780640238}" destId="{96B9059F-BE6D-48D1-9FF3-2177772C2557}" srcOrd="2" destOrd="0" presId="urn:microsoft.com/office/officeart/2018/2/layout/IconCircleList"/>
    <dgm:cxn modelId="{80A76796-B1F9-4D6D-B1C2-C4C09CEBA21C}" type="presParOf" srcId="{57CAE840-1C93-44AC-BBCB-A68780640238}" destId="{2E82E90D-FECD-4263-92BF-D2675D1B75B3}" srcOrd="3" destOrd="0" presId="urn:microsoft.com/office/officeart/2018/2/layout/IconCircleList"/>
    <dgm:cxn modelId="{3F3D6184-1D52-4201-95DB-1BE3C34CE853}" type="presParOf" srcId="{E93A2E5E-2FBC-4FC2-AE85-F50CBE1E5534}" destId="{F6FC40DC-68CD-44AB-B59D-F42B1B6C2D03}" srcOrd="3" destOrd="0" presId="urn:microsoft.com/office/officeart/2018/2/layout/IconCircleList"/>
    <dgm:cxn modelId="{F32C9509-BAD5-4610-B1FF-FCF9EECBE01C}" type="presParOf" srcId="{E93A2E5E-2FBC-4FC2-AE85-F50CBE1E5534}" destId="{BC16C174-A50E-4487-8B0F-5391CE349D78}" srcOrd="4" destOrd="0" presId="urn:microsoft.com/office/officeart/2018/2/layout/IconCircleList"/>
    <dgm:cxn modelId="{C407F37D-B045-4D48-8D10-C0E33C4EC96D}" type="presParOf" srcId="{BC16C174-A50E-4487-8B0F-5391CE349D78}" destId="{263BBCE4-F83C-4CCD-8052-2057FCAB2C3D}" srcOrd="0" destOrd="0" presId="urn:microsoft.com/office/officeart/2018/2/layout/IconCircleList"/>
    <dgm:cxn modelId="{F18B65F0-1060-4AF4-951E-628BF61AF284}" type="presParOf" srcId="{BC16C174-A50E-4487-8B0F-5391CE349D78}" destId="{17E10E6E-42E7-441F-B3FC-51F2780D5DD7}" srcOrd="1" destOrd="0" presId="urn:microsoft.com/office/officeart/2018/2/layout/IconCircleList"/>
    <dgm:cxn modelId="{73BC6644-8ED3-4EBA-ACB5-75E76513984B}" type="presParOf" srcId="{BC16C174-A50E-4487-8B0F-5391CE349D78}" destId="{BDDEE1A5-A249-41B3-94E7-25ADE1158771}" srcOrd="2" destOrd="0" presId="urn:microsoft.com/office/officeart/2018/2/layout/IconCircleList"/>
    <dgm:cxn modelId="{B8FC4D6C-A020-46C8-A3B8-33165226588E}" type="presParOf" srcId="{BC16C174-A50E-4487-8B0F-5391CE349D78}" destId="{AD254072-2E6C-402A-857B-226E577A741F}" srcOrd="3" destOrd="0" presId="urn:microsoft.com/office/officeart/2018/2/layout/IconCircleList"/>
    <dgm:cxn modelId="{EFF77624-B013-4314-98EA-EF5DA307793D}" type="presParOf" srcId="{E93A2E5E-2FBC-4FC2-AE85-F50CBE1E5534}" destId="{D304052B-E636-4BE9-AA78-A2466D0A8E9F}" srcOrd="5" destOrd="0" presId="urn:microsoft.com/office/officeart/2018/2/layout/IconCircleList"/>
    <dgm:cxn modelId="{7A99C123-E413-4F2C-8A13-4DA26603A052}" type="presParOf" srcId="{E93A2E5E-2FBC-4FC2-AE85-F50CBE1E5534}" destId="{E151523A-074B-4190-9B66-AA9D7CA5191D}" srcOrd="6" destOrd="0" presId="urn:microsoft.com/office/officeart/2018/2/layout/IconCircleList"/>
    <dgm:cxn modelId="{A38C3A5A-5736-415A-931A-CD69B9E58FC9}" type="presParOf" srcId="{E151523A-074B-4190-9B66-AA9D7CA5191D}" destId="{F4E491A6-1BB1-46D2-831A-19133AE62CB4}" srcOrd="0" destOrd="0" presId="urn:microsoft.com/office/officeart/2018/2/layout/IconCircleList"/>
    <dgm:cxn modelId="{B612AAD5-851D-45D0-A643-2313FF475958}" type="presParOf" srcId="{E151523A-074B-4190-9B66-AA9D7CA5191D}" destId="{C5C15621-4977-4B0C-A15D-B262D2B138D2}" srcOrd="1" destOrd="0" presId="urn:microsoft.com/office/officeart/2018/2/layout/IconCircleList"/>
    <dgm:cxn modelId="{B5FF2549-B89D-4706-82AB-AB8C6BF390F0}" type="presParOf" srcId="{E151523A-074B-4190-9B66-AA9D7CA5191D}" destId="{72E80926-9F01-4A2E-9272-C51360854DCB}" srcOrd="2" destOrd="0" presId="urn:microsoft.com/office/officeart/2018/2/layout/IconCircleList"/>
    <dgm:cxn modelId="{9DC28957-4B54-4A94-BB70-894A9171AC40}" type="presParOf" srcId="{E151523A-074B-4190-9B66-AA9D7CA5191D}" destId="{584DC905-BCA1-4471-BB46-1CB4FC6B039A}"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B9486-EE45-4B4F-B590-A1FA0B6B29F2}">
      <dsp:nvSpPr>
        <dsp:cNvPr id="0" name=""/>
        <dsp:cNvSpPr/>
      </dsp:nvSpPr>
      <dsp:spPr>
        <a:xfrm>
          <a:off x="127196" y="2748"/>
          <a:ext cx="2889709" cy="173382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Reception Staff really helpful – Thank You!</a:t>
          </a:r>
          <a:endParaRPr lang="en-US" sz="1700" kern="1200" dirty="0"/>
        </a:p>
      </dsp:txBody>
      <dsp:txXfrm>
        <a:off x="127196" y="2748"/>
        <a:ext cx="2889709" cy="1733825"/>
      </dsp:txXfrm>
    </dsp:sp>
    <dsp:sp modelId="{0BB2C4A2-60B0-4853-8441-4BB0DAF7D219}">
      <dsp:nvSpPr>
        <dsp:cNvPr id="0" name=""/>
        <dsp:cNvSpPr/>
      </dsp:nvSpPr>
      <dsp:spPr>
        <a:xfrm>
          <a:off x="3305876" y="2748"/>
          <a:ext cx="2889709" cy="1733825"/>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I have always had a positive experience  with my GP. It can be difficult to get same day appointments, but I've not had to get many of these. The online forms are so efficient!</a:t>
          </a:r>
          <a:endParaRPr lang="en-US" sz="1700" kern="1200" dirty="0"/>
        </a:p>
      </dsp:txBody>
      <dsp:txXfrm>
        <a:off x="3305876" y="2748"/>
        <a:ext cx="2889709" cy="1733825"/>
      </dsp:txXfrm>
    </dsp:sp>
    <dsp:sp modelId="{D83949BC-B234-4BED-8BA2-EF6A6E55B43D}">
      <dsp:nvSpPr>
        <dsp:cNvPr id="0" name=""/>
        <dsp:cNvSpPr/>
      </dsp:nvSpPr>
      <dsp:spPr>
        <a:xfrm>
          <a:off x="127196" y="2025545"/>
          <a:ext cx="2889709" cy="1733825"/>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Difficult to book appointments by telephone</a:t>
          </a:r>
        </a:p>
      </dsp:txBody>
      <dsp:txXfrm>
        <a:off x="127196" y="2025545"/>
        <a:ext cx="2889709" cy="1733825"/>
      </dsp:txXfrm>
    </dsp:sp>
    <dsp:sp modelId="{7E212C46-603F-4EAA-AB30-31FC247BA62C}">
      <dsp:nvSpPr>
        <dsp:cNvPr id="0" name=""/>
        <dsp:cNvSpPr/>
      </dsp:nvSpPr>
      <dsp:spPr>
        <a:xfrm>
          <a:off x="3305876" y="2025545"/>
          <a:ext cx="2889709" cy="1733825"/>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Have joined this Practice 12 months ago and found the service is excellent and very helpful</a:t>
          </a:r>
          <a:endParaRPr lang="en-US" sz="1700" kern="1200" dirty="0"/>
        </a:p>
      </dsp:txBody>
      <dsp:txXfrm>
        <a:off x="3305876" y="2025545"/>
        <a:ext cx="2889709" cy="1733825"/>
      </dsp:txXfrm>
    </dsp:sp>
    <dsp:sp modelId="{051AEB8F-78C7-42A2-8278-417508846CA8}">
      <dsp:nvSpPr>
        <dsp:cNvPr id="0" name=""/>
        <dsp:cNvSpPr/>
      </dsp:nvSpPr>
      <dsp:spPr>
        <a:xfrm>
          <a:off x="127196" y="4048341"/>
          <a:ext cx="2889709" cy="1733825"/>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Contact is the only problem</a:t>
          </a:r>
          <a:endParaRPr lang="en-US" sz="1700" kern="1200" dirty="0"/>
        </a:p>
      </dsp:txBody>
      <dsp:txXfrm>
        <a:off x="127196" y="4048341"/>
        <a:ext cx="2889709" cy="1733825"/>
      </dsp:txXfrm>
    </dsp:sp>
    <dsp:sp modelId="{1D72D7F9-8252-4050-98B6-24A7F8F51643}">
      <dsp:nvSpPr>
        <dsp:cNvPr id="0" name=""/>
        <dsp:cNvSpPr/>
      </dsp:nvSpPr>
      <dsp:spPr>
        <a:xfrm>
          <a:off x="3305876" y="4048341"/>
          <a:ext cx="2889709" cy="173382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Allow to make more appointments via the website</a:t>
          </a:r>
          <a:endParaRPr lang="en-US" sz="1700" kern="1200" dirty="0"/>
        </a:p>
      </dsp:txBody>
      <dsp:txXfrm>
        <a:off x="3305876" y="4048341"/>
        <a:ext cx="2889709" cy="17338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F4B844-7DE9-41FC-A2A5-2F79571F9E41}">
      <dsp:nvSpPr>
        <dsp:cNvPr id="0" name=""/>
        <dsp:cNvSpPr/>
      </dsp:nvSpPr>
      <dsp:spPr>
        <a:xfrm>
          <a:off x="472505" y="2282"/>
          <a:ext cx="2724677" cy="163480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0" i="0" kern="1200" baseline="0" dirty="0"/>
            <a:t>Very good, friendly and highly competent staff.</a:t>
          </a:r>
          <a:endParaRPr lang="en-US" sz="1700" kern="1200" dirty="0"/>
        </a:p>
      </dsp:txBody>
      <dsp:txXfrm>
        <a:off x="472505" y="2282"/>
        <a:ext cx="2724677" cy="1634806"/>
      </dsp:txXfrm>
    </dsp:sp>
    <dsp:sp modelId="{19FAA1F9-3F71-4A49-BC0D-915ECB560E87}">
      <dsp:nvSpPr>
        <dsp:cNvPr id="0" name=""/>
        <dsp:cNvSpPr/>
      </dsp:nvSpPr>
      <dsp:spPr>
        <a:xfrm>
          <a:off x="3469650" y="2282"/>
          <a:ext cx="2724677" cy="163480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I don’t visit very often but am always pleased with welcoming reception. Overall, very pleased, been with the Practice all my life and I'm 66!</a:t>
          </a:r>
        </a:p>
      </dsp:txBody>
      <dsp:txXfrm>
        <a:off x="3469650" y="2282"/>
        <a:ext cx="2724677" cy="1634806"/>
      </dsp:txXfrm>
    </dsp:sp>
    <dsp:sp modelId="{69D334AE-F01A-4238-AD5D-8D4672ACFC03}">
      <dsp:nvSpPr>
        <dsp:cNvPr id="0" name=""/>
        <dsp:cNvSpPr/>
      </dsp:nvSpPr>
      <dsp:spPr>
        <a:xfrm>
          <a:off x="472505" y="1909556"/>
          <a:ext cx="2724677" cy="1634806"/>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0" i="0" kern="1200" baseline="0" dirty="0"/>
            <a:t>Contact is difficult, listening to 2 minutes of information only to be told there are no appointments left is not good.</a:t>
          </a:r>
          <a:endParaRPr lang="en-US" sz="1700" kern="1200" dirty="0"/>
        </a:p>
      </dsp:txBody>
      <dsp:txXfrm>
        <a:off x="472505" y="1909556"/>
        <a:ext cx="2724677" cy="1634806"/>
      </dsp:txXfrm>
    </dsp:sp>
    <dsp:sp modelId="{E499F87D-DC2C-43D9-AFD5-1281C52F2AA8}">
      <dsp:nvSpPr>
        <dsp:cNvPr id="0" name=""/>
        <dsp:cNvSpPr/>
      </dsp:nvSpPr>
      <dsp:spPr>
        <a:xfrm>
          <a:off x="3469650" y="1909556"/>
          <a:ext cx="2724677" cy="1634806"/>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0" i="0" kern="1200" baseline="0"/>
            <a:t>Excellent service</a:t>
          </a:r>
          <a:endParaRPr lang="en-US" sz="1700" kern="1200"/>
        </a:p>
      </dsp:txBody>
      <dsp:txXfrm>
        <a:off x="3469650" y="1909556"/>
        <a:ext cx="2724677" cy="1634806"/>
      </dsp:txXfrm>
    </dsp:sp>
    <dsp:sp modelId="{3C039DD8-B57A-48B0-BA73-5DDEC1F1E401}">
      <dsp:nvSpPr>
        <dsp:cNvPr id="0" name=""/>
        <dsp:cNvSpPr/>
      </dsp:nvSpPr>
      <dsp:spPr>
        <a:xfrm>
          <a:off x="472505" y="3816830"/>
          <a:ext cx="2724677" cy="1634806"/>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0" i="0" kern="1200" baseline="0" dirty="0"/>
            <a:t>Staff always great but hard to get an appointment on the phone</a:t>
          </a:r>
          <a:endParaRPr lang="en-US" sz="1700" kern="1200" dirty="0"/>
        </a:p>
      </dsp:txBody>
      <dsp:txXfrm>
        <a:off x="472505" y="3816830"/>
        <a:ext cx="2724677" cy="1634806"/>
      </dsp:txXfrm>
    </dsp:sp>
    <dsp:sp modelId="{4AE81C3D-0354-4A4F-9FDC-0DC614454CD0}">
      <dsp:nvSpPr>
        <dsp:cNvPr id="0" name=""/>
        <dsp:cNvSpPr/>
      </dsp:nvSpPr>
      <dsp:spPr>
        <a:xfrm>
          <a:off x="3469650" y="3816830"/>
          <a:ext cx="2724677" cy="163480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0" i="0" kern="1200" baseline="0" dirty="0"/>
            <a:t>Good Practice, used it all my life!</a:t>
          </a:r>
          <a:endParaRPr lang="en-US" sz="1700" kern="1200" dirty="0"/>
        </a:p>
      </dsp:txBody>
      <dsp:txXfrm>
        <a:off x="3469650" y="3816830"/>
        <a:ext cx="2724677" cy="16348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90549-1584-4F25-88C1-67A3B53D0E77}">
      <dsp:nvSpPr>
        <dsp:cNvPr id="0" name=""/>
        <dsp:cNvSpPr/>
      </dsp:nvSpPr>
      <dsp:spPr>
        <a:xfrm>
          <a:off x="270602" y="40831"/>
          <a:ext cx="1371985" cy="1371985"/>
        </a:xfrm>
        <a:prstGeom prst="ellipse">
          <a:avLst/>
        </a:prstGeom>
        <a:solidFill>
          <a:srgbClr val="FFC000"/>
        </a:solidFill>
        <a:ln>
          <a:noFill/>
        </a:ln>
        <a:effectLst/>
      </dsp:spPr>
      <dsp:style>
        <a:lnRef idx="0">
          <a:scrgbClr r="0" g="0" b="0"/>
        </a:lnRef>
        <a:fillRef idx="1">
          <a:scrgbClr r="0" g="0" b="0"/>
        </a:fillRef>
        <a:effectRef idx="0">
          <a:scrgbClr r="0" g="0" b="0"/>
        </a:effectRef>
        <a:fontRef idx="minor"/>
      </dsp:style>
    </dsp:sp>
    <dsp:sp modelId="{D6F2FFA6-4205-4B32-8B9A-C9E1173464FA}">
      <dsp:nvSpPr>
        <dsp:cNvPr id="0" name=""/>
        <dsp:cNvSpPr/>
      </dsp:nvSpPr>
      <dsp:spPr>
        <a:xfrm>
          <a:off x="558719" y="328948"/>
          <a:ext cx="795751" cy="7957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88FC43C-2DE2-4C7B-BB06-ECFD4B884B05}">
      <dsp:nvSpPr>
        <dsp:cNvPr id="0" name=""/>
        <dsp:cNvSpPr/>
      </dsp:nvSpPr>
      <dsp:spPr>
        <a:xfrm>
          <a:off x="1936584" y="40831"/>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just" defTabSz="711200">
            <a:lnSpc>
              <a:spcPct val="100000"/>
            </a:lnSpc>
            <a:spcBef>
              <a:spcPct val="0"/>
            </a:spcBef>
            <a:spcAft>
              <a:spcPct val="35000"/>
            </a:spcAft>
            <a:buNone/>
          </a:pPr>
          <a:r>
            <a:rPr lang="en-GB" sz="1600" kern="1200" dirty="0">
              <a:latin typeface="+mj-lt"/>
            </a:rPr>
            <a:t>Your feedback is important to us and helps us to try and improve our services for our patients.</a:t>
          </a:r>
          <a:endParaRPr lang="en-US" sz="1600" kern="1200" dirty="0">
            <a:latin typeface="+mj-lt"/>
          </a:endParaRPr>
        </a:p>
      </dsp:txBody>
      <dsp:txXfrm>
        <a:off x="1936584" y="40831"/>
        <a:ext cx="3233964" cy="1371985"/>
      </dsp:txXfrm>
    </dsp:sp>
    <dsp:sp modelId="{E0A2AAB8-88FF-48EE-9204-BFF2718CEDC9}">
      <dsp:nvSpPr>
        <dsp:cNvPr id="0" name=""/>
        <dsp:cNvSpPr/>
      </dsp:nvSpPr>
      <dsp:spPr>
        <a:xfrm>
          <a:off x="5734043" y="40831"/>
          <a:ext cx="1371985" cy="1371985"/>
        </a:xfrm>
        <a:prstGeom prst="ellipse">
          <a:avLst/>
        </a:prstGeom>
        <a:solidFill>
          <a:schemeClr val="bg1">
            <a:lumMod val="75000"/>
          </a:schemeClr>
        </a:solidFill>
        <a:ln>
          <a:noFill/>
        </a:ln>
        <a:effectLst/>
      </dsp:spPr>
      <dsp:style>
        <a:lnRef idx="0">
          <a:scrgbClr r="0" g="0" b="0"/>
        </a:lnRef>
        <a:fillRef idx="1">
          <a:scrgbClr r="0" g="0" b="0"/>
        </a:fillRef>
        <a:effectRef idx="0">
          <a:scrgbClr r="0" g="0" b="0"/>
        </a:effectRef>
        <a:fontRef idx="minor"/>
      </dsp:style>
    </dsp:sp>
    <dsp:sp modelId="{7E6E3CBB-DB1D-44FC-B1D8-955366A073CB}">
      <dsp:nvSpPr>
        <dsp:cNvPr id="0" name=""/>
        <dsp:cNvSpPr/>
      </dsp:nvSpPr>
      <dsp:spPr>
        <a:xfrm>
          <a:off x="6022160" y="328948"/>
          <a:ext cx="795751" cy="7957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82E90D-FECD-4263-92BF-D2675D1B75B3}">
      <dsp:nvSpPr>
        <dsp:cNvPr id="0" name=""/>
        <dsp:cNvSpPr/>
      </dsp:nvSpPr>
      <dsp:spPr>
        <a:xfrm>
          <a:off x="7400025" y="40831"/>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just" defTabSz="711200">
            <a:lnSpc>
              <a:spcPct val="100000"/>
            </a:lnSpc>
            <a:spcBef>
              <a:spcPct val="0"/>
            </a:spcBef>
            <a:spcAft>
              <a:spcPct val="35000"/>
            </a:spcAft>
            <a:buNone/>
          </a:pPr>
          <a:r>
            <a:rPr lang="en-GB" sz="1600" kern="1200" dirty="0">
              <a:latin typeface="+mj-lt"/>
            </a:rPr>
            <a:t>We hope we have answered some of your comments in the Practice responses to your feedback from the patient survey.</a:t>
          </a:r>
          <a:endParaRPr lang="en-US" sz="1600" kern="1200" dirty="0">
            <a:latin typeface="+mj-lt"/>
          </a:endParaRPr>
        </a:p>
      </dsp:txBody>
      <dsp:txXfrm>
        <a:off x="7400025" y="40831"/>
        <a:ext cx="3233964" cy="1371985"/>
      </dsp:txXfrm>
    </dsp:sp>
    <dsp:sp modelId="{263BBCE4-F83C-4CCD-8052-2057FCAB2C3D}">
      <dsp:nvSpPr>
        <dsp:cNvPr id="0" name=""/>
        <dsp:cNvSpPr/>
      </dsp:nvSpPr>
      <dsp:spPr>
        <a:xfrm>
          <a:off x="270602" y="2452790"/>
          <a:ext cx="1371985" cy="1371985"/>
        </a:xfrm>
        <a:prstGeom prst="ellipse">
          <a:avLst/>
        </a:prstGeom>
        <a:solidFill>
          <a:srgbClr val="92D050"/>
        </a:solidFill>
        <a:ln>
          <a:noFill/>
        </a:ln>
        <a:effectLst/>
      </dsp:spPr>
      <dsp:style>
        <a:lnRef idx="0">
          <a:scrgbClr r="0" g="0" b="0"/>
        </a:lnRef>
        <a:fillRef idx="1">
          <a:scrgbClr r="0" g="0" b="0"/>
        </a:fillRef>
        <a:effectRef idx="0">
          <a:scrgbClr r="0" g="0" b="0"/>
        </a:effectRef>
        <a:fontRef idx="minor"/>
      </dsp:style>
    </dsp:sp>
    <dsp:sp modelId="{17E10E6E-42E7-441F-B3FC-51F2780D5DD7}">
      <dsp:nvSpPr>
        <dsp:cNvPr id="0" name=""/>
        <dsp:cNvSpPr/>
      </dsp:nvSpPr>
      <dsp:spPr>
        <a:xfrm>
          <a:off x="558719" y="2740907"/>
          <a:ext cx="795751" cy="7957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254072-2E6C-402A-857B-226E577A741F}">
      <dsp:nvSpPr>
        <dsp:cNvPr id="0" name=""/>
        <dsp:cNvSpPr/>
      </dsp:nvSpPr>
      <dsp:spPr>
        <a:xfrm>
          <a:off x="1913348" y="2125593"/>
          <a:ext cx="3280436" cy="2026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just" defTabSz="711200">
            <a:lnSpc>
              <a:spcPct val="100000"/>
            </a:lnSpc>
            <a:spcBef>
              <a:spcPct val="0"/>
            </a:spcBef>
            <a:spcAft>
              <a:spcPct val="35000"/>
            </a:spcAft>
            <a:buNone/>
          </a:pPr>
          <a:r>
            <a:rPr lang="en-GB" sz="1600" kern="1200" dirty="0">
              <a:latin typeface="+mj-lt"/>
            </a:rPr>
            <a:t>We also have a patient voice group that is welcoming new faces to meet with members of the practice team to discuss practice issues and patient experience to help improve the service. Please visit our website for details or ask one of our reception team for details.</a:t>
          </a:r>
          <a:endParaRPr lang="en-US" sz="1600" kern="1200" dirty="0">
            <a:latin typeface="+mj-lt"/>
          </a:endParaRPr>
        </a:p>
      </dsp:txBody>
      <dsp:txXfrm>
        <a:off x="1913348" y="2125593"/>
        <a:ext cx="3280436" cy="2026380"/>
      </dsp:txXfrm>
    </dsp:sp>
    <dsp:sp modelId="{F4E491A6-1BB1-46D2-831A-19133AE62CB4}">
      <dsp:nvSpPr>
        <dsp:cNvPr id="0" name=""/>
        <dsp:cNvSpPr/>
      </dsp:nvSpPr>
      <dsp:spPr>
        <a:xfrm>
          <a:off x="5757279" y="2452790"/>
          <a:ext cx="1371985" cy="1371985"/>
        </a:xfrm>
        <a:prstGeom prst="ellipse">
          <a:avLst/>
        </a:prstGeom>
        <a:solidFill>
          <a:srgbClr val="FF9933"/>
        </a:solidFill>
        <a:ln>
          <a:noFill/>
        </a:ln>
        <a:effectLst/>
      </dsp:spPr>
      <dsp:style>
        <a:lnRef idx="0">
          <a:scrgbClr r="0" g="0" b="0"/>
        </a:lnRef>
        <a:fillRef idx="1">
          <a:scrgbClr r="0" g="0" b="0"/>
        </a:fillRef>
        <a:effectRef idx="0">
          <a:scrgbClr r="0" g="0" b="0"/>
        </a:effectRef>
        <a:fontRef idx="minor"/>
      </dsp:style>
    </dsp:sp>
    <dsp:sp modelId="{C5C15621-4977-4B0C-A15D-B262D2B138D2}">
      <dsp:nvSpPr>
        <dsp:cNvPr id="0" name=""/>
        <dsp:cNvSpPr/>
      </dsp:nvSpPr>
      <dsp:spPr>
        <a:xfrm>
          <a:off x="6045396" y="2740907"/>
          <a:ext cx="795751" cy="7957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4DC905-BCA1-4471-BB46-1CB4FC6B039A}">
      <dsp:nvSpPr>
        <dsp:cNvPr id="0" name=""/>
        <dsp:cNvSpPr/>
      </dsp:nvSpPr>
      <dsp:spPr>
        <a:xfrm>
          <a:off x="7423261" y="2452790"/>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endParaRPr lang="en-GB" sz="2400" kern="1200"/>
        </a:p>
      </dsp:txBody>
      <dsp:txXfrm>
        <a:off x="7423261" y="2452790"/>
        <a:ext cx="3233964" cy="137198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10FC-629B-2149-473E-B398569BDBC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BC2C26C-DA0A-3BD8-9F77-D5030B6902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1E5F388-16A9-9E1C-B200-0EE023BA29D4}"/>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5" name="Footer Placeholder 4">
            <a:extLst>
              <a:ext uri="{FF2B5EF4-FFF2-40B4-BE49-F238E27FC236}">
                <a16:creationId xmlns:a16="http://schemas.microsoft.com/office/drawing/2014/main" id="{D0B5422D-9959-42EF-61F4-039D35177B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22C966-DAAC-6C2F-D3A9-3F3E2507C601}"/>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219860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E226A-DE12-441E-769C-365944CFE51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0908088A-6E94-C3E6-F0CC-BFF25BDC29D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05C4190-830B-92E0-2D02-1A59E1E173A9}"/>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5" name="Footer Placeholder 4">
            <a:extLst>
              <a:ext uri="{FF2B5EF4-FFF2-40B4-BE49-F238E27FC236}">
                <a16:creationId xmlns:a16="http://schemas.microsoft.com/office/drawing/2014/main" id="{B9ED12DA-3426-E16D-EDB1-8A6413ACEF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FDCC6D-BF1A-45D2-418B-9F90EBD7B027}"/>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123552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8193F2-E408-BAF5-FBFF-6F09A5483D6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8055838-E0E0-658C-D2B2-7C967218682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42093DB-EEC9-7ACA-EC24-622705AA09F6}"/>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5" name="Footer Placeholder 4">
            <a:extLst>
              <a:ext uri="{FF2B5EF4-FFF2-40B4-BE49-F238E27FC236}">
                <a16:creationId xmlns:a16="http://schemas.microsoft.com/office/drawing/2014/main" id="{C1729400-A63A-DB00-31F8-F52F57C420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C542DB-11EE-D5A9-C14A-DB5C63B51ADB}"/>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1410516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C837-8A63-288E-652D-BD9DAFEF730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011030D-278D-45B6-9AC6-28B192E6F9E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C315A68-E352-F3AB-3B65-27F904F06542}"/>
              </a:ext>
            </a:extLst>
          </p:cNvPr>
          <p:cNvSpPr>
            <a:spLocks noGrp="1"/>
          </p:cNvSpPr>
          <p:nvPr>
            <p:ph type="dt" sz="half" idx="10"/>
          </p:nvPr>
        </p:nvSpPr>
        <p:spPr/>
        <p:txBody>
          <a:bodyPr/>
          <a:lstStyle/>
          <a:p>
            <a:fld id="{EC11C10F-5BB6-4772-BA59-235BE74DEE24}" type="datetimeFigureOut">
              <a:rPr lang="en-GB" smtClean="0"/>
              <a:t>24/07/2025</a:t>
            </a:fld>
            <a:endParaRPr lang="en-GB"/>
          </a:p>
        </p:txBody>
      </p:sp>
      <p:sp>
        <p:nvSpPr>
          <p:cNvPr id="5" name="Footer Placeholder 4">
            <a:extLst>
              <a:ext uri="{FF2B5EF4-FFF2-40B4-BE49-F238E27FC236}">
                <a16:creationId xmlns:a16="http://schemas.microsoft.com/office/drawing/2014/main" id="{D5EB6546-F3F3-41DC-FFB7-D1F355447D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03AA5C-6158-35B7-3641-85645DCCE70F}"/>
              </a:ext>
            </a:extLst>
          </p:cNvPr>
          <p:cNvSpPr>
            <a:spLocks noGrp="1"/>
          </p:cNvSpPr>
          <p:nvPr>
            <p:ph type="sldNum" sz="quarter" idx="12"/>
          </p:nvPr>
        </p:nvSpPr>
        <p:spPr/>
        <p:txBody>
          <a:bodyPr/>
          <a:lstStyle/>
          <a:p>
            <a:fld id="{963D7187-8B9A-4008-972E-0D0473CB6743}" type="slidenum">
              <a:rPr lang="en-GB" smtClean="0"/>
              <a:t>‹#›</a:t>
            </a:fld>
            <a:endParaRPr lang="en-GB"/>
          </a:p>
        </p:txBody>
      </p:sp>
    </p:spTree>
    <p:extLst>
      <p:ext uri="{BB962C8B-B14F-4D97-AF65-F5344CB8AC3E}">
        <p14:creationId xmlns:p14="http://schemas.microsoft.com/office/powerpoint/2010/main" val="263496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6634B-39D9-8606-E429-87E6A5715B6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0A1C7BC-9775-9D30-3A79-46DDDA64347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751FABC-B37E-2AC4-2210-CCAF008D6A47}"/>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5" name="Footer Placeholder 4">
            <a:extLst>
              <a:ext uri="{FF2B5EF4-FFF2-40B4-BE49-F238E27FC236}">
                <a16:creationId xmlns:a16="http://schemas.microsoft.com/office/drawing/2014/main" id="{C7D586A1-DD30-FEC6-19E6-513CD87E49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F0F546-2E7F-2A66-7C47-526103C8D859}"/>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57294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AA7BE-8422-B721-6E0C-3E000A259E8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3558009B-B0FE-7888-BDA6-86668705352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EFE0570-E13D-F80F-C455-2708AAFCB01A}"/>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5" name="Footer Placeholder 4">
            <a:extLst>
              <a:ext uri="{FF2B5EF4-FFF2-40B4-BE49-F238E27FC236}">
                <a16:creationId xmlns:a16="http://schemas.microsoft.com/office/drawing/2014/main" id="{B70A8A76-1047-EA2E-9018-346F57F9F4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B6CD0A-E6DC-7B34-8D0B-026AE214CD55}"/>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2137117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11D5-FB9F-A29D-8181-20D2C4FAF82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38A3650-6C24-394C-5125-9AE9FC90D22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000D1AD-9985-F1CF-0B31-2EE7AD59B61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C75F53D-CB2F-7462-F217-1853C2405EEC}"/>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6" name="Footer Placeholder 5">
            <a:extLst>
              <a:ext uri="{FF2B5EF4-FFF2-40B4-BE49-F238E27FC236}">
                <a16:creationId xmlns:a16="http://schemas.microsoft.com/office/drawing/2014/main" id="{F465AE63-AC40-2417-871D-B4B46BA86F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2A83BE-F1AC-ACDE-AA53-0A79D2E0BF6B}"/>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412427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3E9E7-CD63-D6D9-A55A-081972A83A8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AEEEF4A-9650-807C-CF29-A8400F31C5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E581834-1B22-A060-E291-CA3CAEB5357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85DA1061-A90F-C4DE-C469-3294EC1C1B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5DE4FED-9847-3F55-5E0E-87E7DE33163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264263BB-C651-D1C2-96F3-2465B7293015}"/>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8" name="Footer Placeholder 7">
            <a:extLst>
              <a:ext uri="{FF2B5EF4-FFF2-40B4-BE49-F238E27FC236}">
                <a16:creationId xmlns:a16="http://schemas.microsoft.com/office/drawing/2014/main" id="{14C29545-C176-A77A-3287-04D6F7B6B1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08FE70-68CD-6A6E-5D6E-670A020AC063}"/>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271790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72194-281E-EE77-FE4F-B05E9B8CC7E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892D4C0-5B31-BC25-B5BF-4259A547039F}"/>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4" name="Footer Placeholder 3">
            <a:extLst>
              <a:ext uri="{FF2B5EF4-FFF2-40B4-BE49-F238E27FC236}">
                <a16:creationId xmlns:a16="http://schemas.microsoft.com/office/drawing/2014/main" id="{FF581299-4EFF-D204-67CE-43A989116D4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8F58327-8E38-255E-513C-57178CECF98B}"/>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200257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092CCF-ED16-0DC4-DD45-8DF01A617A43}"/>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3" name="Footer Placeholder 2">
            <a:extLst>
              <a:ext uri="{FF2B5EF4-FFF2-40B4-BE49-F238E27FC236}">
                <a16:creationId xmlns:a16="http://schemas.microsoft.com/office/drawing/2014/main" id="{F467BF10-B95D-215F-91D1-20A8124E47B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FC038C-6A97-161B-1A78-66B978FC0629}"/>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58611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013FF-A883-D3B7-7B6F-0924E136AD6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AD24CBD-FF52-446C-4BBE-75990B3FDC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8F7523F-C918-C9E4-F9F8-B9311F721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BA5C70D-BA75-6DC8-9449-CF5DCE5C7B90}"/>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6" name="Footer Placeholder 5">
            <a:extLst>
              <a:ext uri="{FF2B5EF4-FFF2-40B4-BE49-F238E27FC236}">
                <a16:creationId xmlns:a16="http://schemas.microsoft.com/office/drawing/2014/main" id="{0B6D22BE-CCD4-59C2-7375-AA92D8D448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55FF85-DF4F-EBCB-F8F3-DF0284BD0482}"/>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1550989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2989F-32F5-185D-162A-82C120804ED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5E4D546-4025-3223-1242-168F73C441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EA170B2-2D0B-0B09-926E-3829C4292C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A588D84-391E-96D6-C766-BCCF4857B2AF}"/>
              </a:ext>
            </a:extLst>
          </p:cNvPr>
          <p:cNvSpPr>
            <a:spLocks noGrp="1"/>
          </p:cNvSpPr>
          <p:nvPr>
            <p:ph type="dt" sz="half" idx="10"/>
          </p:nvPr>
        </p:nvSpPr>
        <p:spPr/>
        <p:txBody>
          <a:bodyPr/>
          <a:lstStyle/>
          <a:p>
            <a:fld id="{3EE76073-F5C3-499E-90A8-9042A1E257F0}" type="datetimeFigureOut">
              <a:rPr lang="en-GB" smtClean="0"/>
              <a:t>24/07/2025</a:t>
            </a:fld>
            <a:endParaRPr lang="en-GB"/>
          </a:p>
        </p:txBody>
      </p:sp>
      <p:sp>
        <p:nvSpPr>
          <p:cNvPr id="6" name="Footer Placeholder 5">
            <a:extLst>
              <a:ext uri="{FF2B5EF4-FFF2-40B4-BE49-F238E27FC236}">
                <a16:creationId xmlns:a16="http://schemas.microsoft.com/office/drawing/2014/main" id="{C8A80F06-FD5F-1F1D-F508-66E4FB972C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A26D33-2ECE-FDD2-22F7-C4E0DA2CB196}"/>
              </a:ext>
            </a:extLst>
          </p:cNvPr>
          <p:cNvSpPr>
            <a:spLocks noGrp="1"/>
          </p:cNvSpPr>
          <p:nvPr>
            <p:ph type="sldNum" sz="quarter" idx="12"/>
          </p:nvPr>
        </p:nvSpPr>
        <p:spPr/>
        <p:txBody>
          <a:bodyPr/>
          <a:lstStyle/>
          <a:p>
            <a:fld id="{EDDB9EA1-B9C0-4B16-97EF-D4D2700FBFD0}" type="slidenum">
              <a:rPr lang="en-GB" smtClean="0"/>
              <a:t>‹#›</a:t>
            </a:fld>
            <a:endParaRPr lang="en-GB"/>
          </a:p>
        </p:txBody>
      </p:sp>
    </p:spTree>
    <p:extLst>
      <p:ext uri="{BB962C8B-B14F-4D97-AF65-F5344CB8AC3E}">
        <p14:creationId xmlns:p14="http://schemas.microsoft.com/office/powerpoint/2010/main" val="209105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A1511C-866A-B99E-8888-E7DF7FFF08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619696A-2FA5-CFF0-68A9-79ABC26A21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9AEAD7F-3474-7E86-27B5-BAA3B14915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EE76073-F5C3-499E-90A8-9042A1E257F0}" type="datetimeFigureOut">
              <a:rPr lang="en-GB" smtClean="0"/>
              <a:t>24/07/2025</a:t>
            </a:fld>
            <a:endParaRPr lang="en-GB"/>
          </a:p>
        </p:txBody>
      </p:sp>
      <p:sp>
        <p:nvSpPr>
          <p:cNvPr id="5" name="Footer Placeholder 4">
            <a:extLst>
              <a:ext uri="{FF2B5EF4-FFF2-40B4-BE49-F238E27FC236}">
                <a16:creationId xmlns:a16="http://schemas.microsoft.com/office/drawing/2014/main" id="{0577E835-DF7D-D448-76BD-64B36BF56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B3F6991-6696-4B37-9272-94806F5F8B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DB9EA1-B9C0-4B16-97EF-D4D2700FBFD0}" type="slidenum">
              <a:rPr lang="en-GB" smtClean="0"/>
              <a:t>‹#›</a:t>
            </a:fld>
            <a:endParaRPr lang="en-GB"/>
          </a:p>
        </p:txBody>
      </p:sp>
    </p:spTree>
    <p:extLst>
      <p:ext uri="{BB962C8B-B14F-4D97-AF65-F5344CB8AC3E}">
        <p14:creationId xmlns:p14="http://schemas.microsoft.com/office/powerpoint/2010/main" val="1823078060"/>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EC62DE-CAAB-8B99-5FC6-CD8A6F2E71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1A4253C-5E3C-D2A7-1BB1-1162C8EC53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0A0E7F-CB90-A28E-8DF8-D7002DCB6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1C10F-5BB6-4772-BA59-235BE74DEE24}" type="datetimeFigureOut">
              <a:rPr lang="en-GB" smtClean="0"/>
              <a:t>24/07/2025</a:t>
            </a:fld>
            <a:endParaRPr lang="en-GB"/>
          </a:p>
        </p:txBody>
      </p:sp>
      <p:sp>
        <p:nvSpPr>
          <p:cNvPr id="5" name="Footer Placeholder 4">
            <a:extLst>
              <a:ext uri="{FF2B5EF4-FFF2-40B4-BE49-F238E27FC236}">
                <a16:creationId xmlns:a16="http://schemas.microsoft.com/office/drawing/2014/main" id="{912595D6-0129-C6D9-4ACE-FBF860B0B5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8FEA19-6E90-C258-2248-E05D3A9773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D7187-8B9A-4008-972E-0D0473CB6743}" type="slidenum">
              <a:rPr lang="en-GB" smtClean="0"/>
              <a:t>‹#›</a:t>
            </a:fld>
            <a:endParaRPr lang="en-GB"/>
          </a:p>
        </p:txBody>
      </p:sp>
    </p:spTree>
    <p:extLst>
      <p:ext uri="{BB962C8B-B14F-4D97-AF65-F5344CB8AC3E}">
        <p14:creationId xmlns:p14="http://schemas.microsoft.com/office/powerpoint/2010/main" val="2693567375"/>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48B49-6135-48B6-AC0F-97E5D8D1F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C431C2-4695-5078-504F-3D271B7883D9}"/>
              </a:ext>
            </a:extLst>
          </p:cNvPr>
          <p:cNvSpPr>
            <a:spLocks noGrp="1"/>
          </p:cNvSpPr>
          <p:nvPr>
            <p:ph type="ctrTitle"/>
          </p:nvPr>
        </p:nvSpPr>
        <p:spPr>
          <a:xfrm>
            <a:off x="1329766" y="1146412"/>
            <a:ext cx="9014348" cy="2402006"/>
          </a:xfrm>
        </p:spPr>
        <p:txBody>
          <a:bodyPr anchor="b">
            <a:normAutofit/>
          </a:bodyPr>
          <a:lstStyle/>
          <a:p>
            <a:pPr algn="l"/>
            <a:r>
              <a:rPr lang="en-GB" sz="6600" dirty="0"/>
              <a:t>Patient Survey – </a:t>
            </a:r>
            <a:br>
              <a:rPr lang="en-GB" sz="6600" dirty="0"/>
            </a:br>
            <a:r>
              <a:rPr lang="en-GB" sz="6600" dirty="0"/>
              <a:t>Practice Results 2024</a:t>
            </a: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 y="4374554"/>
            <a:ext cx="12192007"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40655" y="4374554"/>
            <a:ext cx="4051344"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56AC18-FB41-4977-8B0C-F5082335A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12191984"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 y="4380927"/>
            <a:ext cx="12192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0839ED3C-26A2-A640-5FC5-9A4F70DEB13A}"/>
              </a:ext>
            </a:extLst>
          </p:cNvPr>
          <p:cNvSpPr>
            <a:spLocks noGrp="1"/>
          </p:cNvSpPr>
          <p:nvPr>
            <p:ph type="subTitle" idx="1"/>
          </p:nvPr>
        </p:nvSpPr>
        <p:spPr>
          <a:xfrm>
            <a:off x="1329765" y="4892722"/>
            <a:ext cx="6387155" cy="1078173"/>
          </a:xfrm>
        </p:spPr>
        <p:txBody>
          <a:bodyPr anchor="ctr">
            <a:normAutofit/>
          </a:bodyPr>
          <a:lstStyle/>
          <a:p>
            <a:pPr algn="l"/>
            <a:r>
              <a:rPr lang="en-GB" dirty="0">
                <a:solidFill>
                  <a:srgbClr val="FFFFFF"/>
                </a:solidFill>
              </a:rPr>
              <a:t>Bowling Highfield Medical Practice</a:t>
            </a:r>
          </a:p>
        </p:txBody>
      </p:sp>
    </p:spTree>
    <p:extLst>
      <p:ext uri="{BB962C8B-B14F-4D97-AF65-F5344CB8AC3E}">
        <p14:creationId xmlns:p14="http://schemas.microsoft.com/office/powerpoint/2010/main" val="1120795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B13565-A825-0E08-59E1-1D066A3DDCEB}"/>
              </a:ext>
            </a:extLst>
          </p:cNvPr>
          <p:cNvSpPr>
            <a:spLocks noGrp="1"/>
          </p:cNvSpPr>
          <p:nvPr>
            <p:ph type="title"/>
          </p:nvPr>
        </p:nvSpPr>
        <p:spPr>
          <a:xfrm>
            <a:off x="466722" y="586855"/>
            <a:ext cx="3201366" cy="5759757"/>
          </a:xfrm>
        </p:spPr>
        <p:txBody>
          <a:bodyPr anchor="b">
            <a:normAutofit/>
          </a:bodyPr>
          <a:lstStyle/>
          <a:p>
            <a:r>
              <a:rPr lang="en-GB" sz="4000" dirty="0">
                <a:solidFill>
                  <a:srgbClr val="FFFFFF"/>
                </a:solidFill>
              </a:rPr>
              <a:t>Q5. How were you treated by the receptionists</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p>
        </p:txBody>
      </p:sp>
      <p:sp>
        <p:nvSpPr>
          <p:cNvPr id="3" name="Content Placeholder 2">
            <a:extLst>
              <a:ext uri="{FF2B5EF4-FFF2-40B4-BE49-F238E27FC236}">
                <a16:creationId xmlns:a16="http://schemas.microsoft.com/office/drawing/2014/main" id="{02EE59DE-DEF8-304E-C1C1-00919C2C35AA}"/>
              </a:ext>
            </a:extLst>
          </p:cNvPr>
          <p:cNvSpPr>
            <a:spLocks noGrp="1"/>
          </p:cNvSpPr>
          <p:nvPr>
            <p:ph idx="1"/>
          </p:nvPr>
        </p:nvSpPr>
        <p:spPr>
          <a:xfrm>
            <a:off x="4367695" y="203200"/>
            <a:ext cx="7532205" cy="6362700"/>
          </a:xfrm>
        </p:spPr>
        <p:txBody>
          <a:bodyPr anchor="ct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0" marR="0" lvl="0" indent="0" defTabSz="914400" rtl="0" eaLnBrk="1" fontAlgn="auto" latinLnBrk="0" hangingPunct="1">
              <a:lnSpc>
                <a:spcPct val="90000"/>
              </a:lnSpc>
              <a:spcBef>
                <a:spcPts val="1000"/>
              </a:spcBef>
              <a:spcAft>
                <a:spcPts val="0"/>
              </a:spcAft>
              <a:buClrTx/>
              <a:buSzTx/>
              <a:buNone/>
              <a:tabLst/>
              <a:defRPr/>
            </a:pPr>
            <a:r>
              <a:rPr kumimoji="0" lang="en-GB" sz="1800" b="1" i="0" u="none" strike="noStrike" kern="1200" cap="none" spc="0" normalizeH="0" baseline="0" noProof="0" dirty="0">
                <a:ln>
                  <a:noFill/>
                </a:ln>
                <a:solidFill>
                  <a:srgbClr val="00B050"/>
                </a:solidFill>
                <a:effectLst/>
                <a:uLnTx/>
                <a:uFillTx/>
                <a:latin typeface="Calibri Light" panose="020F0302020204030204"/>
                <a:ea typeface="+mn-ea"/>
                <a:cs typeface="+mn-cs"/>
                <a:sym typeface="Wingdings" panose="05000000000000000000" pitchFamily="2" charset="2"/>
              </a:rPr>
              <a:t></a:t>
            </a:r>
            <a:r>
              <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sym typeface="Wingdings" panose="05000000000000000000" pitchFamily="2" charset="2"/>
              </a:rPr>
              <a:t>   </a:t>
            </a:r>
            <a:r>
              <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rPr>
              <a:t>75 patients surveyed found their treatment  by the receptionists                         ‘excellent’, ‘very good’, ‘good’ or ‘fair’</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800" b="1" i="0" u="none" strike="noStrike" kern="1200" cap="none" spc="0" normalizeH="0" baseline="0" noProof="0" dirty="0">
                <a:ln>
                  <a:noFill/>
                </a:ln>
                <a:solidFill>
                  <a:srgbClr val="FF0000"/>
                </a:solidFill>
                <a:effectLst/>
                <a:uLnTx/>
                <a:uFillTx/>
                <a:latin typeface="Calibri Light" panose="020F0302020204030204"/>
                <a:ea typeface="+mn-ea"/>
                <a:cs typeface="+mn-cs"/>
                <a:sym typeface="Wingdings" panose="05000000000000000000" pitchFamily="2" charset="2"/>
              </a:rPr>
              <a:t></a:t>
            </a:r>
            <a:r>
              <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sym typeface="Wingdings" panose="05000000000000000000" pitchFamily="2" charset="2"/>
              </a:rPr>
              <a:t>   </a:t>
            </a:r>
            <a:r>
              <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rPr>
              <a:t>2 patients found their treatment ‘poor’</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0" indent="0" algn="just">
              <a:lnSpc>
                <a:spcPct val="107000"/>
              </a:lnSpc>
              <a:spcAft>
                <a:spcPts val="800"/>
              </a:spcAft>
              <a:buNone/>
            </a:pPr>
            <a:r>
              <a:rPr lang="en-GB" sz="1800" dirty="0">
                <a:effectLst/>
                <a:latin typeface="Calibri Light" panose="020F0302020204030204" pitchFamily="34" charset="0"/>
                <a:ea typeface="Calibri" panose="020F0502020204030204" pitchFamily="34" charset="0"/>
                <a:cs typeface="Calibri Light" panose="020F0302020204030204" pitchFamily="34" charset="0"/>
              </a:rPr>
              <a:t>This is an excellent result for the team, we are always continuing to work with our reception team and over the last year they have completed a customer care course and a conflict management course.</a:t>
            </a:r>
          </a:p>
          <a:p>
            <a:pPr marL="0" indent="0" algn="just">
              <a:lnSpc>
                <a:spcPct val="107000"/>
              </a:lnSpc>
              <a:spcAft>
                <a:spcPts val="800"/>
              </a:spcAft>
              <a:buNone/>
            </a:pPr>
            <a:r>
              <a:rPr lang="en-GB" sz="1800" dirty="0">
                <a:effectLst/>
                <a:latin typeface="Calibri Light" panose="020F0302020204030204" pitchFamily="34" charset="0"/>
                <a:ea typeface="Calibri" panose="020F0502020204030204" pitchFamily="34" charset="0"/>
                <a:cs typeface="Calibri Light" panose="020F0302020204030204" pitchFamily="34" charset="0"/>
              </a:rPr>
              <a:t>They have also received signpost training called Care Navigation which involves members of GP practice teams being trained to support patients by signposting them to the most appropriate professional or service. This is being implemented with support from NHS England to help patients ensure they receive the right care, first time and as efficiently as possible. </a:t>
            </a:r>
          </a:p>
          <a:p>
            <a:pPr marL="0" indent="0" algn="just">
              <a:lnSpc>
                <a:spcPct val="107000"/>
              </a:lnSpc>
              <a:spcAft>
                <a:spcPts val="800"/>
              </a:spcAft>
              <a:buNone/>
            </a:pPr>
            <a:r>
              <a:rPr lang="en-GB" sz="1800" dirty="0">
                <a:effectLst/>
                <a:latin typeface="Calibri Light" panose="020F0302020204030204" pitchFamily="34" charset="0"/>
                <a:ea typeface="Calibri" panose="020F0502020204030204" pitchFamily="34" charset="0"/>
                <a:cs typeface="Calibri Light" panose="020F0302020204030204" pitchFamily="34" charset="0"/>
              </a:rPr>
              <a:t>Our reception team work hard to ensure that patients a receiving the right care, this is not always helping patients obtain appointments but also processing requests for medication, answering queries and questions, processing letters onto the computer system that come into the Practice from the hospitals and dealing with daily tasks sent to the team from health professionals ensuring patients receive follow up appointments for example as needed.</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0" indent="0">
              <a:buNone/>
            </a:pPr>
            <a:endParaRPr lang="en-GB" sz="2000" dirty="0"/>
          </a:p>
        </p:txBody>
      </p:sp>
    </p:spTree>
    <p:extLst>
      <p:ext uri="{BB962C8B-B14F-4D97-AF65-F5344CB8AC3E}">
        <p14:creationId xmlns:p14="http://schemas.microsoft.com/office/powerpoint/2010/main" val="4021596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0874145-62AF-01C0-5FFF-14EB2CAA1693}"/>
              </a:ext>
            </a:extLst>
          </p:cNvPr>
          <p:cNvSpPr>
            <a:spLocks noGrp="1"/>
          </p:cNvSpPr>
          <p:nvPr>
            <p:ph type="title"/>
          </p:nvPr>
        </p:nvSpPr>
        <p:spPr>
          <a:xfrm>
            <a:off x="1371597" y="348865"/>
            <a:ext cx="10044023" cy="877729"/>
          </a:xfrm>
        </p:spPr>
        <p:txBody>
          <a:bodyPr anchor="ctr">
            <a:normAutofit/>
          </a:bodyPr>
          <a:lstStyle/>
          <a:p>
            <a:r>
              <a:rPr lang="en-GB" sz="2800" dirty="0">
                <a:solidFill>
                  <a:srgbClr val="FFFFFF"/>
                </a:solidFill>
              </a:rPr>
              <a:t>Q5. How was your experience when making your appointment (either online or by telephone)</a:t>
            </a:r>
          </a:p>
        </p:txBody>
      </p:sp>
      <p:graphicFrame>
        <p:nvGraphicFramePr>
          <p:cNvPr id="9" name="Content Placeholder 8">
            <a:extLst>
              <a:ext uri="{FF2B5EF4-FFF2-40B4-BE49-F238E27FC236}">
                <a16:creationId xmlns:a16="http://schemas.microsoft.com/office/drawing/2014/main" id="{C1BE4ACD-0F47-7942-9F9B-7790D33D07F8}"/>
              </a:ext>
            </a:extLst>
          </p:cNvPr>
          <p:cNvGraphicFramePr>
            <a:graphicFrameLocks noGrp="1"/>
          </p:cNvGraphicFramePr>
          <p:nvPr>
            <p:ph idx="1"/>
            <p:extLst>
              <p:ext uri="{D42A27DB-BD31-4B8C-83A1-F6EECF244321}">
                <p14:modId xmlns:p14="http://schemas.microsoft.com/office/powerpoint/2010/main" val="1863505069"/>
              </p:ext>
            </p:extLst>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7592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44FAE7-5385-79CA-061E-BBA8F3F7E31B}"/>
              </a:ext>
            </a:extLst>
          </p:cNvPr>
          <p:cNvSpPr>
            <a:spLocks noGrp="1"/>
          </p:cNvSpPr>
          <p:nvPr>
            <p:ph type="title"/>
          </p:nvPr>
        </p:nvSpPr>
        <p:spPr>
          <a:xfrm>
            <a:off x="466722" y="10139"/>
            <a:ext cx="3201366" cy="6581162"/>
          </a:xfrm>
        </p:spPr>
        <p:txBody>
          <a:bodyPr anchor="b">
            <a:normAutofit fontScale="90000"/>
          </a:bodyPr>
          <a:lstStyle/>
          <a:p>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Q6. How was your experience when making your appointment (either online or by telephone)</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br>
              <a:rPr lang="en-GB" sz="4000" dirty="0">
                <a:solidFill>
                  <a:srgbClr val="FFFFFF"/>
                </a:solidFill>
              </a:rPr>
            </a:br>
            <a:endParaRPr lang="en-GB" sz="4000" dirty="0">
              <a:solidFill>
                <a:srgbClr val="FFFFFF"/>
              </a:solidFill>
            </a:endParaRPr>
          </a:p>
        </p:txBody>
      </p:sp>
      <p:sp>
        <p:nvSpPr>
          <p:cNvPr id="3" name="Content Placeholder 2">
            <a:extLst>
              <a:ext uri="{FF2B5EF4-FFF2-40B4-BE49-F238E27FC236}">
                <a16:creationId xmlns:a16="http://schemas.microsoft.com/office/drawing/2014/main" id="{62749DBF-BC53-8CB3-ED2D-466849096E46}"/>
              </a:ext>
            </a:extLst>
          </p:cNvPr>
          <p:cNvSpPr>
            <a:spLocks noGrp="1"/>
          </p:cNvSpPr>
          <p:nvPr>
            <p:ph idx="1"/>
          </p:nvPr>
        </p:nvSpPr>
        <p:spPr>
          <a:xfrm>
            <a:off x="4504548" y="348343"/>
            <a:ext cx="7220729" cy="6242957"/>
          </a:xfrm>
        </p:spPr>
        <p:txBody>
          <a:bodyPr anchor="ctr">
            <a:normAutofit/>
          </a:bodyPr>
          <a:lstStyle/>
          <a:p>
            <a:pPr marL="0" indent="0">
              <a:buNone/>
            </a:pPr>
            <a:r>
              <a:rPr lang="en-GB" sz="2000" dirty="0">
                <a:solidFill>
                  <a:srgbClr val="00B050"/>
                </a:solidFill>
                <a:latin typeface="Calibri Light" panose="020F0302020204030204" pitchFamily="34" charset="0"/>
                <a:cs typeface="Calibri Light" panose="020F0302020204030204" pitchFamily="34" charset="0"/>
                <a:sym typeface="Wingdings" panose="05000000000000000000" pitchFamily="2" charset="2"/>
              </a:rPr>
              <a:t></a:t>
            </a:r>
            <a:r>
              <a:rPr lang="en-GB" sz="2000" dirty="0">
                <a:latin typeface="Calibri Light" panose="020F0302020204030204" pitchFamily="34" charset="0"/>
                <a:cs typeface="Calibri Light" panose="020F0302020204030204" pitchFamily="34" charset="0"/>
                <a:sym typeface="Wingdings" panose="05000000000000000000" pitchFamily="2" charset="2"/>
              </a:rPr>
              <a:t> 67 </a:t>
            </a:r>
            <a:r>
              <a:rPr lang="en-GB" sz="2000" dirty="0">
                <a:latin typeface="Calibri Light" panose="020F0302020204030204" pitchFamily="34" charset="0"/>
                <a:cs typeface="Calibri Light" panose="020F0302020204030204" pitchFamily="34" charset="0"/>
              </a:rPr>
              <a:t>patients said they felt their experience was ‘excellent, very good, good or fair’.</a:t>
            </a:r>
          </a:p>
          <a:p>
            <a:pPr marL="0" indent="0">
              <a:buNone/>
            </a:pPr>
            <a:r>
              <a:rPr lang="en-GB" sz="2000" dirty="0">
                <a:solidFill>
                  <a:srgbClr val="FF0000"/>
                </a:solidFill>
                <a:latin typeface="Calibri Light" panose="020F0302020204030204" pitchFamily="34" charset="0"/>
                <a:cs typeface="Calibri Light" panose="020F0302020204030204" pitchFamily="34" charset="0"/>
                <a:sym typeface="Wingdings" panose="05000000000000000000" pitchFamily="2" charset="2"/>
              </a:rPr>
              <a:t></a:t>
            </a:r>
            <a:r>
              <a:rPr lang="en-GB" sz="2000" dirty="0">
                <a:latin typeface="Calibri Light" panose="020F0302020204030204" pitchFamily="34" charset="0"/>
                <a:cs typeface="Calibri Light" panose="020F0302020204030204" pitchFamily="34" charset="0"/>
                <a:sym typeface="Wingdings" panose="05000000000000000000" pitchFamily="2" charset="2"/>
              </a:rPr>
              <a:t> </a:t>
            </a:r>
            <a:r>
              <a:rPr lang="en-GB" sz="2000" dirty="0">
                <a:latin typeface="Calibri Light" panose="020F0302020204030204" pitchFamily="34" charset="0"/>
                <a:cs typeface="Calibri Light" panose="020F0302020204030204" pitchFamily="34" charset="0"/>
              </a:rPr>
              <a:t>10 felt their experience was poor.</a:t>
            </a:r>
          </a:p>
          <a:p>
            <a:pPr marL="0" indent="0">
              <a:buNone/>
            </a:pPr>
            <a:endParaRPr lang="en-GB" sz="2000" dirty="0">
              <a:latin typeface="Calibri Light" panose="020F0302020204030204" pitchFamily="34" charset="0"/>
              <a:cs typeface="Calibri Light" panose="020F0302020204030204" pitchFamily="34" charset="0"/>
            </a:endParaRPr>
          </a:p>
          <a:p>
            <a:pPr marL="0" indent="0">
              <a:buNone/>
            </a:pPr>
            <a:r>
              <a:rPr lang="en-GB" sz="2000" dirty="0">
                <a:latin typeface="Calibri Light" panose="020F0302020204030204" pitchFamily="34" charset="0"/>
                <a:cs typeface="Calibri Light" panose="020F0302020204030204" pitchFamily="34" charset="0"/>
              </a:rPr>
              <a:t>We will always try to meet our patients needs when they are making an appointment. Our online service allows for a brief history of the problem to be gathered before the clinician telephones you.</a:t>
            </a:r>
          </a:p>
          <a:p>
            <a:pPr marL="0" indent="0">
              <a:buNone/>
            </a:pPr>
            <a:endParaRPr lang="en-GB" sz="2000" dirty="0">
              <a:latin typeface="Calibri Light" panose="020F0302020204030204" pitchFamily="34" charset="0"/>
              <a:cs typeface="Calibri Light" panose="020F0302020204030204" pitchFamily="34" charset="0"/>
            </a:endParaRPr>
          </a:p>
          <a:p>
            <a:pPr marL="0" indent="0">
              <a:buNone/>
            </a:pPr>
            <a:r>
              <a:rPr lang="en-GB" sz="2000" dirty="0">
                <a:latin typeface="Calibri Light" panose="020F0302020204030204" pitchFamily="34" charset="0"/>
                <a:cs typeface="Calibri Light" panose="020F0302020204030204" pitchFamily="34" charset="0"/>
              </a:rPr>
              <a:t>Our receptionists will ask for a brief description of your problem, you do not have to give a reason however they have been trained to signpost patients to the appropriate clinician so you can start your treatment as soon as possible.</a:t>
            </a:r>
          </a:p>
          <a:p>
            <a:pPr marL="0" indent="0">
              <a:buNone/>
            </a:pPr>
            <a:endParaRPr lang="en-GB" sz="2000" dirty="0">
              <a:latin typeface="Calibri Light" panose="020F0302020204030204" pitchFamily="34" charset="0"/>
              <a:cs typeface="Calibri Light" panose="020F0302020204030204" pitchFamily="34" charset="0"/>
            </a:endParaRPr>
          </a:p>
          <a:p>
            <a:pPr marL="0" indent="0">
              <a:buNone/>
            </a:pPr>
            <a:r>
              <a:rPr lang="en-GB" sz="2000" dirty="0">
                <a:latin typeface="Calibri Light" panose="020F0302020204030204" pitchFamily="34" charset="0"/>
                <a:cs typeface="Calibri Light" panose="020F0302020204030204" pitchFamily="34" charset="0"/>
              </a:rPr>
              <a:t>Not all conditions need to be seen by a GP, other clinical staff that are in our team may be able to help you better. They all have access to a Doctor if the problem is too complex or medication is required.</a:t>
            </a:r>
          </a:p>
        </p:txBody>
      </p:sp>
    </p:spTree>
    <p:extLst>
      <p:ext uri="{BB962C8B-B14F-4D97-AF65-F5344CB8AC3E}">
        <p14:creationId xmlns:p14="http://schemas.microsoft.com/office/powerpoint/2010/main" val="3752459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DE097E-7D3B-6FF2-9E98-A64A1B90FC24}"/>
              </a:ext>
            </a:extLst>
          </p:cNvPr>
          <p:cNvSpPr>
            <a:spLocks noGrp="1"/>
          </p:cNvSpPr>
          <p:nvPr>
            <p:ph type="title"/>
          </p:nvPr>
        </p:nvSpPr>
        <p:spPr>
          <a:xfrm>
            <a:off x="1371597" y="348865"/>
            <a:ext cx="10044023" cy="877729"/>
          </a:xfrm>
        </p:spPr>
        <p:txBody>
          <a:bodyPr anchor="ctr">
            <a:normAutofit/>
          </a:bodyPr>
          <a:lstStyle/>
          <a:p>
            <a:r>
              <a:rPr lang="en-GB" sz="3400" dirty="0">
                <a:solidFill>
                  <a:srgbClr val="FFFFFF"/>
                </a:solidFill>
              </a:rPr>
              <a:t>Q8. How well did you feel the clinician listened to you</a:t>
            </a:r>
          </a:p>
        </p:txBody>
      </p:sp>
      <p:graphicFrame>
        <p:nvGraphicFramePr>
          <p:cNvPr id="6" name="Content Placeholder 5">
            <a:extLst>
              <a:ext uri="{FF2B5EF4-FFF2-40B4-BE49-F238E27FC236}">
                <a16:creationId xmlns:a16="http://schemas.microsoft.com/office/drawing/2014/main" id="{2FDBCA83-ADB5-48D6-C207-770C61B11E10}"/>
              </a:ext>
            </a:extLst>
          </p:cNvPr>
          <p:cNvGraphicFramePr>
            <a:graphicFrameLocks noGrp="1"/>
          </p:cNvGraphicFramePr>
          <p:nvPr>
            <p:ph idx="1"/>
            <p:extLst>
              <p:ext uri="{D42A27DB-BD31-4B8C-83A1-F6EECF244321}">
                <p14:modId xmlns:p14="http://schemas.microsoft.com/office/powerpoint/2010/main" val="376865244"/>
              </p:ext>
            </p:extLst>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5842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5BD67A-B533-9E46-0314-AF17BD688F3F}"/>
              </a:ext>
            </a:extLst>
          </p:cNvPr>
          <p:cNvSpPr>
            <a:spLocks noGrp="1"/>
          </p:cNvSpPr>
          <p:nvPr>
            <p:ph type="title"/>
          </p:nvPr>
        </p:nvSpPr>
        <p:spPr>
          <a:xfrm>
            <a:off x="466722" y="586855"/>
            <a:ext cx="3201366" cy="5759757"/>
          </a:xfrm>
        </p:spPr>
        <p:txBody>
          <a:bodyPr anchor="b">
            <a:normAutofit/>
          </a:bodyPr>
          <a:lstStyle/>
          <a:p>
            <a:r>
              <a:rPr lang="en-GB" sz="4000" dirty="0">
                <a:solidFill>
                  <a:srgbClr val="FFFFFF"/>
                </a:solidFill>
              </a:rPr>
              <a:t>Q8. How well did you feel the clinician listened to you</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p>
        </p:txBody>
      </p:sp>
      <p:sp>
        <p:nvSpPr>
          <p:cNvPr id="3" name="Content Placeholder 2">
            <a:extLst>
              <a:ext uri="{FF2B5EF4-FFF2-40B4-BE49-F238E27FC236}">
                <a16:creationId xmlns:a16="http://schemas.microsoft.com/office/drawing/2014/main" id="{4DE45422-486D-832D-1BAA-7A86FE97DFA2}"/>
              </a:ext>
            </a:extLst>
          </p:cNvPr>
          <p:cNvSpPr>
            <a:spLocks noGrp="1"/>
          </p:cNvSpPr>
          <p:nvPr>
            <p:ph idx="1"/>
          </p:nvPr>
        </p:nvSpPr>
        <p:spPr>
          <a:xfrm>
            <a:off x="4810259" y="649480"/>
            <a:ext cx="6786655" cy="5546047"/>
          </a:xfrm>
        </p:spPr>
        <p:txBody>
          <a:bodyPr anchor="ctr">
            <a:normAutofit/>
          </a:bodyPr>
          <a:lstStyle/>
          <a:p>
            <a:pPr marL="0" indent="0">
              <a:buNone/>
            </a:pPr>
            <a:r>
              <a:rPr lang="en-GB" sz="2000" dirty="0">
                <a:solidFill>
                  <a:srgbClr val="00B050"/>
                </a:solidFill>
                <a:latin typeface="Calibri Light" panose="020F0302020204030204" pitchFamily="34" charset="0"/>
                <a:cs typeface="Calibri Light" panose="020F0302020204030204" pitchFamily="34" charset="0"/>
                <a:sym typeface="Wingdings" panose="05000000000000000000" pitchFamily="2" charset="2"/>
              </a:rPr>
              <a:t></a:t>
            </a:r>
            <a:r>
              <a:rPr lang="en-GB" sz="2000" dirty="0">
                <a:latin typeface="Calibri Light" panose="020F0302020204030204" pitchFamily="34" charset="0"/>
                <a:cs typeface="Calibri Light" panose="020F0302020204030204" pitchFamily="34" charset="0"/>
                <a:sym typeface="Wingdings" panose="05000000000000000000" pitchFamily="2" charset="2"/>
              </a:rPr>
              <a:t> </a:t>
            </a:r>
            <a:r>
              <a:rPr lang="en-GB" sz="2000" dirty="0">
                <a:latin typeface="Calibri Light" panose="020F0302020204030204" pitchFamily="34" charset="0"/>
                <a:cs typeface="Calibri Light" panose="020F0302020204030204" pitchFamily="34" charset="0"/>
              </a:rPr>
              <a:t>75 patients said that they felt listened to during their consultation</a:t>
            </a:r>
          </a:p>
          <a:p>
            <a:pPr marL="0" indent="0">
              <a:buNone/>
            </a:pPr>
            <a:r>
              <a:rPr lang="en-GB" sz="2000" dirty="0">
                <a:solidFill>
                  <a:srgbClr val="FF0000"/>
                </a:solidFill>
                <a:latin typeface="Calibri Light" panose="020F0302020204030204" pitchFamily="34" charset="0"/>
                <a:cs typeface="Calibri Light" panose="020F0302020204030204" pitchFamily="34" charset="0"/>
                <a:sym typeface="Wingdings" panose="05000000000000000000" pitchFamily="2" charset="2"/>
              </a:rPr>
              <a:t></a:t>
            </a:r>
            <a:r>
              <a:rPr lang="en-GB" sz="2000" dirty="0">
                <a:latin typeface="Calibri Light" panose="020F0302020204030204" pitchFamily="34" charset="0"/>
                <a:cs typeface="Calibri Light" panose="020F0302020204030204" pitchFamily="34" charset="0"/>
                <a:sym typeface="Wingdings" panose="05000000000000000000" pitchFamily="2" charset="2"/>
              </a:rPr>
              <a:t> </a:t>
            </a:r>
            <a:r>
              <a:rPr lang="en-GB" sz="2000" dirty="0">
                <a:latin typeface="Calibri Light" panose="020F0302020204030204" pitchFamily="34" charset="0"/>
                <a:cs typeface="Calibri Light" panose="020F0302020204030204" pitchFamily="34" charset="0"/>
              </a:rPr>
              <a:t>2 did not feel listened to</a:t>
            </a:r>
          </a:p>
          <a:p>
            <a:endParaRPr lang="en-GB" sz="2000" dirty="0"/>
          </a:p>
          <a:p>
            <a:pPr marL="0" indent="0" algn="just">
              <a:buNone/>
            </a:pPr>
            <a:r>
              <a:rPr lang="en-GB" sz="2000" dirty="0">
                <a:latin typeface="+mj-lt"/>
              </a:rPr>
              <a:t>75 of our patents surveyed said they felt listened to during their consultation, our clinical staff have attended motivational interviewing courses to allow them to use questioning that will help them to get the information from you in your consultation.</a:t>
            </a:r>
          </a:p>
          <a:p>
            <a:pPr marL="0" indent="0" algn="just">
              <a:buNone/>
            </a:pPr>
            <a:r>
              <a:rPr lang="en-GB" sz="2000" dirty="0">
                <a:latin typeface="+mj-lt"/>
              </a:rPr>
              <a:t> </a:t>
            </a:r>
          </a:p>
          <a:p>
            <a:pPr marL="0" indent="0" algn="just">
              <a:buNone/>
            </a:pPr>
            <a:r>
              <a:rPr lang="en-GB" sz="2000" dirty="0">
                <a:latin typeface="+mj-lt"/>
              </a:rPr>
              <a:t>This information helps them to make an action plan for any tests, referrals or medication changes that you may need so they are able to understand and treat your condition.</a:t>
            </a:r>
          </a:p>
        </p:txBody>
      </p:sp>
    </p:spTree>
    <p:extLst>
      <p:ext uri="{BB962C8B-B14F-4D97-AF65-F5344CB8AC3E}">
        <p14:creationId xmlns:p14="http://schemas.microsoft.com/office/powerpoint/2010/main" val="1192841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5C4277-8B4F-1D02-CEA4-82AFDEC0A180}"/>
              </a:ext>
            </a:extLst>
          </p:cNvPr>
          <p:cNvSpPr>
            <a:spLocks noGrp="1"/>
          </p:cNvSpPr>
          <p:nvPr>
            <p:ph type="title"/>
          </p:nvPr>
        </p:nvSpPr>
        <p:spPr>
          <a:xfrm>
            <a:off x="1371597" y="348865"/>
            <a:ext cx="10044023" cy="877729"/>
          </a:xfrm>
        </p:spPr>
        <p:txBody>
          <a:bodyPr anchor="ctr">
            <a:normAutofit/>
          </a:bodyPr>
          <a:lstStyle/>
          <a:p>
            <a:r>
              <a:rPr lang="en-GB" sz="2800" dirty="0">
                <a:solidFill>
                  <a:srgbClr val="FFFFFF"/>
                </a:solidFill>
              </a:rPr>
              <a:t>Q7. How well did the clinician explain your problems and treatment</a:t>
            </a:r>
          </a:p>
        </p:txBody>
      </p:sp>
      <p:graphicFrame>
        <p:nvGraphicFramePr>
          <p:cNvPr id="6" name="Content Placeholder 5">
            <a:extLst>
              <a:ext uri="{FF2B5EF4-FFF2-40B4-BE49-F238E27FC236}">
                <a16:creationId xmlns:a16="http://schemas.microsoft.com/office/drawing/2014/main" id="{8222471D-D47D-16BF-CF7A-C96D89DCBA39}"/>
              </a:ext>
            </a:extLst>
          </p:cNvPr>
          <p:cNvGraphicFramePr>
            <a:graphicFrameLocks noGrp="1"/>
          </p:cNvGraphicFramePr>
          <p:nvPr>
            <p:ph idx="1"/>
            <p:extLst>
              <p:ext uri="{D42A27DB-BD31-4B8C-83A1-F6EECF244321}">
                <p14:modId xmlns:p14="http://schemas.microsoft.com/office/powerpoint/2010/main" val="1744476748"/>
              </p:ext>
            </p:extLst>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0222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BC63E4-8F5F-640C-9838-3DD7849B9343}"/>
              </a:ext>
            </a:extLst>
          </p:cNvPr>
          <p:cNvSpPr>
            <a:spLocks noGrp="1"/>
          </p:cNvSpPr>
          <p:nvPr>
            <p:ph type="title"/>
          </p:nvPr>
        </p:nvSpPr>
        <p:spPr>
          <a:xfrm>
            <a:off x="466722" y="586855"/>
            <a:ext cx="3201366" cy="5879259"/>
          </a:xfrm>
        </p:spPr>
        <p:txBody>
          <a:bodyPr anchor="b">
            <a:normAutofit fontScale="90000"/>
          </a:bodyPr>
          <a:lstStyle/>
          <a:p>
            <a:r>
              <a:rPr lang="en-GB" sz="4000" dirty="0">
                <a:solidFill>
                  <a:srgbClr val="FFFFFF"/>
                </a:solidFill>
              </a:rPr>
              <a:t>Q7. How well did the clinician explain your problems and treatment</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br>
              <a:rPr lang="en-GB" sz="4000" dirty="0">
                <a:solidFill>
                  <a:srgbClr val="FFFFFF"/>
                </a:solidFill>
              </a:rPr>
            </a:br>
            <a:endParaRPr lang="en-GB" sz="4000" dirty="0">
              <a:solidFill>
                <a:srgbClr val="FFFFFF"/>
              </a:solidFill>
            </a:endParaRPr>
          </a:p>
        </p:txBody>
      </p:sp>
      <p:sp>
        <p:nvSpPr>
          <p:cNvPr id="3" name="Content Placeholder 2">
            <a:extLst>
              <a:ext uri="{FF2B5EF4-FFF2-40B4-BE49-F238E27FC236}">
                <a16:creationId xmlns:a16="http://schemas.microsoft.com/office/drawing/2014/main" id="{6D8EAF8A-22E2-E5B3-C17C-FE26A680A4E4}"/>
              </a:ext>
            </a:extLst>
          </p:cNvPr>
          <p:cNvSpPr>
            <a:spLocks noGrp="1"/>
          </p:cNvSpPr>
          <p:nvPr>
            <p:ph idx="1"/>
          </p:nvPr>
        </p:nvSpPr>
        <p:spPr>
          <a:xfrm>
            <a:off x="4504549" y="649480"/>
            <a:ext cx="7092366" cy="5546047"/>
          </a:xfrm>
        </p:spPr>
        <p:txBody>
          <a:bodyPr anchor="ctr">
            <a:normAutofit/>
          </a:bodyPr>
          <a:lstStyle/>
          <a:p>
            <a:pPr marL="0" indent="0">
              <a:buNone/>
            </a:pPr>
            <a:r>
              <a:rPr lang="en-GB" sz="2000" dirty="0">
                <a:solidFill>
                  <a:srgbClr val="00B050"/>
                </a:solidFill>
                <a:latin typeface="+mj-lt"/>
                <a:sym typeface="Wingdings" panose="05000000000000000000" pitchFamily="2" charset="2"/>
              </a:rPr>
              <a:t></a:t>
            </a:r>
            <a:r>
              <a:rPr lang="en-GB" sz="2000" dirty="0">
                <a:latin typeface="+mj-lt"/>
                <a:sym typeface="Wingdings" panose="05000000000000000000" pitchFamily="2" charset="2"/>
              </a:rPr>
              <a:t> </a:t>
            </a:r>
            <a:r>
              <a:rPr lang="en-GB" sz="2000" dirty="0">
                <a:latin typeface="+mj-lt"/>
              </a:rPr>
              <a:t>75 felt their problems and treatment were explained well.</a:t>
            </a:r>
          </a:p>
          <a:p>
            <a:pPr marL="0" indent="0">
              <a:buNone/>
            </a:pPr>
            <a:r>
              <a:rPr lang="en-GB" sz="2000" dirty="0">
                <a:solidFill>
                  <a:srgbClr val="FF0000"/>
                </a:solidFill>
                <a:latin typeface="+mj-lt"/>
                <a:sym typeface="Wingdings" panose="05000000000000000000" pitchFamily="2" charset="2"/>
              </a:rPr>
              <a:t></a:t>
            </a:r>
            <a:r>
              <a:rPr lang="en-GB" sz="2000" dirty="0">
                <a:latin typeface="+mj-lt"/>
                <a:sym typeface="Wingdings" panose="05000000000000000000" pitchFamily="2" charset="2"/>
              </a:rPr>
              <a:t>  2</a:t>
            </a:r>
            <a:r>
              <a:rPr lang="en-GB" sz="2000" dirty="0">
                <a:latin typeface="+mj-lt"/>
              </a:rPr>
              <a:t> did not feel their problems and treatment were explained.</a:t>
            </a:r>
          </a:p>
          <a:p>
            <a:endParaRPr lang="en-GB" sz="2000" dirty="0"/>
          </a:p>
          <a:p>
            <a:pPr marL="0" indent="0" algn="just">
              <a:buNone/>
            </a:pPr>
            <a:r>
              <a:rPr lang="en-GB" sz="2000" dirty="0">
                <a:latin typeface="+mj-lt"/>
              </a:rPr>
              <a:t>We always try hard to make sure everyone understands the plan for their treatment and the problem itself. Our clinical staff understand that there may be language barriers or that some patients may have learning difficulties for example, so we have various support mechanisms like interpreters and easy read information to ensure all our patients are inclusive to understanding their treatment. </a:t>
            </a:r>
          </a:p>
          <a:p>
            <a:pPr marL="0" indent="0" algn="just">
              <a:buNone/>
            </a:pPr>
            <a:endParaRPr lang="en-GB" sz="2000" dirty="0">
              <a:latin typeface="+mj-lt"/>
            </a:endParaRPr>
          </a:p>
          <a:p>
            <a:pPr marL="0" indent="0" algn="just">
              <a:buNone/>
            </a:pPr>
            <a:r>
              <a:rPr lang="en-GB" sz="2000" dirty="0">
                <a:latin typeface="+mj-lt"/>
              </a:rPr>
              <a:t>Also, as a practice we are trying to increase the use of IT and text messaging to provide patients with as much information as possible which can include links to helpful websites. We make use of our own Practice website, social media, posters and leaflets to give patients as much information and choice as possible.</a:t>
            </a:r>
          </a:p>
        </p:txBody>
      </p:sp>
    </p:spTree>
    <p:extLst>
      <p:ext uri="{BB962C8B-B14F-4D97-AF65-F5344CB8AC3E}">
        <p14:creationId xmlns:p14="http://schemas.microsoft.com/office/powerpoint/2010/main" val="915103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9A3BA8-F7DF-E8E4-4145-9113187E4B2B}"/>
              </a:ext>
            </a:extLst>
          </p:cNvPr>
          <p:cNvSpPr>
            <a:spLocks noGrp="1"/>
          </p:cNvSpPr>
          <p:nvPr>
            <p:ph type="title"/>
          </p:nvPr>
        </p:nvSpPr>
        <p:spPr>
          <a:xfrm>
            <a:off x="1371599" y="294538"/>
            <a:ext cx="9895951" cy="1033669"/>
          </a:xfrm>
        </p:spPr>
        <p:txBody>
          <a:bodyPr>
            <a:normAutofit fontScale="90000"/>
          </a:bodyPr>
          <a:lstStyle/>
          <a:p>
            <a:r>
              <a:rPr lang="en-GB" sz="4000" dirty="0">
                <a:solidFill>
                  <a:srgbClr val="FFFFFF"/>
                </a:solidFill>
              </a:rPr>
              <a:t>Q8. The opportunity to express your concerns were</a:t>
            </a:r>
          </a:p>
        </p:txBody>
      </p:sp>
      <p:graphicFrame>
        <p:nvGraphicFramePr>
          <p:cNvPr id="6" name="Content Placeholder 5">
            <a:extLst>
              <a:ext uri="{FF2B5EF4-FFF2-40B4-BE49-F238E27FC236}">
                <a16:creationId xmlns:a16="http://schemas.microsoft.com/office/drawing/2014/main" id="{216DC883-0DF5-1E20-3296-054B65F35E12}"/>
              </a:ext>
            </a:extLst>
          </p:cNvPr>
          <p:cNvGraphicFramePr>
            <a:graphicFrameLocks noGrp="1"/>
          </p:cNvGraphicFramePr>
          <p:nvPr>
            <p:ph idx="1"/>
            <p:extLst>
              <p:ext uri="{D42A27DB-BD31-4B8C-83A1-F6EECF244321}">
                <p14:modId xmlns:p14="http://schemas.microsoft.com/office/powerpoint/2010/main" val="2148510539"/>
              </p:ext>
            </p:extLst>
          </p:nvPr>
        </p:nvGraphicFramePr>
        <p:xfrm>
          <a:off x="1371600" y="2317750"/>
          <a:ext cx="9723438" cy="36845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9151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B1A579-B236-56FF-8803-6E2719F53690}"/>
              </a:ext>
            </a:extLst>
          </p:cNvPr>
          <p:cNvSpPr>
            <a:spLocks noGrp="1"/>
          </p:cNvSpPr>
          <p:nvPr>
            <p:ph type="title"/>
          </p:nvPr>
        </p:nvSpPr>
        <p:spPr>
          <a:xfrm>
            <a:off x="466722" y="586855"/>
            <a:ext cx="3201366" cy="5759757"/>
          </a:xfrm>
        </p:spPr>
        <p:txBody>
          <a:bodyPr anchor="b">
            <a:normAutofit/>
          </a:bodyPr>
          <a:lstStyle/>
          <a:p>
            <a:r>
              <a:rPr lang="en-GB" sz="4000" dirty="0">
                <a:solidFill>
                  <a:srgbClr val="FFFFFF"/>
                </a:solidFill>
              </a:rPr>
              <a:t>Q8. The opportunity to express your concerns were</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p>
        </p:txBody>
      </p:sp>
      <p:sp>
        <p:nvSpPr>
          <p:cNvPr id="3" name="Content Placeholder 2">
            <a:extLst>
              <a:ext uri="{FF2B5EF4-FFF2-40B4-BE49-F238E27FC236}">
                <a16:creationId xmlns:a16="http://schemas.microsoft.com/office/drawing/2014/main" id="{3622EB3F-5EE5-1650-3DC3-E89B1DBA987C}"/>
              </a:ext>
            </a:extLst>
          </p:cNvPr>
          <p:cNvSpPr>
            <a:spLocks noGrp="1"/>
          </p:cNvSpPr>
          <p:nvPr>
            <p:ph idx="1"/>
          </p:nvPr>
        </p:nvSpPr>
        <p:spPr>
          <a:xfrm>
            <a:off x="4810259" y="649480"/>
            <a:ext cx="6555347" cy="5546047"/>
          </a:xfrm>
        </p:spPr>
        <p:txBody>
          <a:bodyPr anchor="ctr">
            <a:normAutofit/>
          </a:bodyPr>
          <a:lstStyle/>
          <a:p>
            <a:pPr marL="0" indent="0">
              <a:buNone/>
            </a:pPr>
            <a:r>
              <a:rPr lang="en-GB" sz="2000" dirty="0">
                <a:solidFill>
                  <a:srgbClr val="00B050"/>
                </a:solidFill>
                <a:latin typeface="+mj-lt"/>
                <a:sym typeface="Wingdings" panose="05000000000000000000" pitchFamily="2" charset="2"/>
              </a:rPr>
              <a:t></a:t>
            </a:r>
            <a:r>
              <a:rPr lang="en-GB" sz="2000" dirty="0">
                <a:latin typeface="+mj-lt"/>
                <a:sym typeface="Wingdings" panose="05000000000000000000" pitchFamily="2" charset="2"/>
              </a:rPr>
              <a:t>  </a:t>
            </a:r>
            <a:r>
              <a:rPr lang="en-GB" sz="2000" dirty="0">
                <a:latin typeface="+mj-lt"/>
              </a:rPr>
              <a:t>74 patients felt they were able to express their concerns well</a:t>
            </a:r>
          </a:p>
          <a:p>
            <a:pPr marL="0" indent="0">
              <a:buNone/>
            </a:pPr>
            <a:r>
              <a:rPr lang="en-GB" sz="2000" dirty="0">
                <a:solidFill>
                  <a:srgbClr val="FF0000"/>
                </a:solidFill>
                <a:latin typeface="+mj-lt"/>
                <a:sym typeface="Wingdings" panose="05000000000000000000" pitchFamily="2" charset="2"/>
              </a:rPr>
              <a:t> </a:t>
            </a:r>
            <a:r>
              <a:rPr lang="en-GB" sz="2000" dirty="0">
                <a:latin typeface="+mj-lt"/>
                <a:sym typeface="Wingdings" panose="05000000000000000000" pitchFamily="2" charset="2"/>
              </a:rPr>
              <a:t> 3</a:t>
            </a:r>
            <a:r>
              <a:rPr lang="en-GB" sz="2000" dirty="0">
                <a:latin typeface="+mj-lt"/>
              </a:rPr>
              <a:t> said that they were unable to express their concerns very well</a:t>
            </a:r>
          </a:p>
          <a:p>
            <a:endParaRPr lang="en-GB" sz="2000" dirty="0">
              <a:latin typeface="+mj-lt"/>
            </a:endParaRPr>
          </a:p>
          <a:p>
            <a:pPr marL="0" indent="0" algn="just">
              <a:buNone/>
            </a:pPr>
            <a:r>
              <a:rPr lang="en-GB" sz="2000" dirty="0">
                <a:latin typeface="+mj-lt"/>
              </a:rPr>
              <a:t>Again, we are pleased to hear that our patients felt that they had the opportunity in their consultation to discuss their concerns. </a:t>
            </a:r>
          </a:p>
          <a:p>
            <a:pPr marL="0" indent="0" algn="just">
              <a:buNone/>
            </a:pPr>
            <a:endParaRPr lang="en-GB" sz="2000" dirty="0">
              <a:latin typeface="+mj-lt"/>
            </a:endParaRPr>
          </a:p>
          <a:p>
            <a:pPr marL="0" indent="0" algn="just">
              <a:buNone/>
            </a:pPr>
            <a:r>
              <a:rPr lang="en-GB" sz="2000" dirty="0">
                <a:latin typeface="+mj-lt"/>
              </a:rPr>
              <a:t>We aim to give reassurance to our patients during consultations and are aware this can be difficult in some cases. We will always try to answer as many questions as possible that our patients may have.</a:t>
            </a:r>
          </a:p>
        </p:txBody>
      </p:sp>
    </p:spTree>
    <p:extLst>
      <p:ext uri="{BB962C8B-B14F-4D97-AF65-F5344CB8AC3E}">
        <p14:creationId xmlns:p14="http://schemas.microsoft.com/office/powerpoint/2010/main" val="1096050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8EB5F8-99D5-43F4-70CE-3D16BFA1ECD4}"/>
              </a:ext>
            </a:extLst>
          </p:cNvPr>
          <p:cNvSpPr>
            <a:spLocks noGrp="1"/>
          </p:cNvSpPr>
          <p:nvPr>
            <p:ph type="title"/>
          </p:nvPr>
        </p:nvSpPr>
        <p:spPr>
          <a:xfrm>
            <a:off x="1371599" y="294538"/>
            <a:ext cx="9895951" cy="1033669"/>
          </a:xfrm>
        </p:spPr>
        <p:txBody>
          <a:bodyPr>
            <a:normAutofit fontScale="90000"/>
          </a:bodyPr>
          <a:lstStyle/>
          <a:p>
            <a:r>
              <a:rPr lang="en-GB" sz="4000" dirty="0">
                <a:solidFill>
                  <a:srgbClr val="FFFFFF"/>
                </a:solidFill>
              </a:rPr>
              <a:t>Q9. The extent I felt reassured by the clinician was</a:t>
            </a:r>
          </a:p>
        </p:txBody>
      </p:sp>
      <p:graphicFrame>
        <p:nvGraphicFramePr>
          <p:cNvPr id="6" name="Content Placeholder 5">
            <a:extLst>
              <a:ext uri="{FF2B5EF4-FFF2-40B4-BE49-F238E27FC236}">
                <a16:creationId xmlns:a16="http://schemas.microsoft.com/office/drawing/2014/main" id="{2CC59641-9D12-1A64-9839-50B54A4CBB6E}"/>
              </a:ext>
            </a:extLst>
          </p:cNvPr>
          <p:cNvGraphicFramePr>
            <a:graphicFrameLocks noGrp="1"/>
          </p:cNvGraphicFramePr>
          <p:nvPr>
            <p:ph idx="1"/>
            <p:extLst>
              <p:ext uri="{D42A27DB-BD31-4B8C-83A1-F6EECF244321}">
                <p14:modId xmlns:p14="http://schemas.microsoft.com/office/powerpoint/2010/main" val="1171003243"/>
              </p:ext>
            </p:extLst>
          </p:nvPr>
        </p:nvGraphicFramePr>
        <p:xfrm>
          <a:off x="1371600" y="2317750"/>
          <a:ext cx="9723438" cy="36845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6723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25C683-A77D-86EA-1BC3-00A57C0E668A}"/>
              </a:ext>
            </a:extLst>
          </p:cNvPr>
          <p:cNvSpPr>
            <a:spLocks noGrp="1"/>
          </p:cNvSpPr>
          <p:nvPr>
            <p:ph type="title"/>
          </p:nvPr>
        </p:nvSpPr>
        <p:spPr>
          <a:xfrm>
            <a:off x="1371599" y="294538"/>
            <a:ext cx="9895951" cy="1033669"/>
          </a:xfrm>
        </p:spPr>
        <p:txBody>
          <a:bodyPr>
            <a:normAutofit/>
          </a:bodyPr>
          <a:lstStyle/>
          <a:p>
            <a:r>
              <a:rPr lang="en-GB" sz="5400" b="1" dirty="0">
                <a:solidFill>
                  <a:srgbClr val="FFFFFF"/>
                </a:solidFill>
              </a:rPr>
              <a:t>What we did…</a:t>
            </a:r>
          </a:p>
        </p:txBody>
      </p:sp>
      <p:sp>
        <p:nvSpPr>
          <p:cNvPr id="3" name="Content Placeholder 2">
            <a:extLst>
              <a:ext uri="{FF2B5EF4-FFF2-40B4-BE49-F238E27FC236}">
                <a16:creationId xmlns:a16="http://schemas.microsoft.com/office/drawing/2014/main" id="{2245F15B-2F6B-A2D8-2DCB-21267E1D83F1}"/>
              </a:ext>
            </a:extLst>
          </p:cNvPr>
          <p:cNvSpPr>
            <a:spLocks noGrp="1"/>
          </p:cNvSpPr>
          <p:nvPr>
            <p:ph idx="1"/>
          </p:nvPr>
        </p:nvSpPr>
        <p:spPr>
          <a:xfrm>
            <a:off x="596898" y="1653824"/>
            <a:ext cx="10998199" cy="4909638"/>
          </a:xfrm>
        </p:spPr>
        <p:txBody>
          <a:bodyPr anchor="ctr">
            <a:normAutofit/>
          </a:bodyPr>
          <a:lstStyle/>
          <a:p>
            <a:pPr algn="just">
              <a:buFont typeface="Wingdings" panose="05000000000000000000" pitchFamily="2" charset="2"/>
              <a:buChar char="§"/>
            </a:pPr>
            <a:r>
              <a:rPr lang="en-GB" dirty="0">
                <a:latin typeface="+mj-lt"/>
              </a:rPr>
              <a:t>A total of 80 patients were asked to complete a questionnaire when they attended the surgery. Out of the 80 surveys that were distributed we received 77 surveys back that were fully completed by our patients, the incomplete surveys were disregarded as the information we asked for was not captured in full.</a:t>
            </a:r>
          </a:p>
          <a:p>
            <a:pPr marL="0" indent="0">
              <a:buNone/>
            </a:pPr>
            <a:endParaRPr lang="en-GB" dirty="0">
              <a:latin typeface="+mj-lt"/>
            </a:endParaRPr>
          </a:p>
          <a:p>
            <a:pPr>
              <a:buFont typeface="Wingdings" panose="05000000000000000000" pitchFamily="2" charset="2"/>
              <a:buChar char="§"/>
            </a:pPr>
            <a:r>
              <a:rPr lang="en-GB" dirty="0">
                <a:latin typeface="+mj-lt"/>
              </a:rPr>
              <a:t> The questionnaire was based on the National Survey carried out by the Health Authority.</a:t>
            </a:r>
          </a:p>
          <a:p>
            <a:pPr marL="0" indent="0">
              <a:buNone/>
            </a:pPr>
            <a:endParaRPr lang="en-GB" dirty="0">
              <a:latin typeface="+mj-lt"/>
            </a:endParaRPr>
          </a:p>
          <a:p>
            <a:pPr>
              <a:buFont typeface="Wingdings" panose="05000000000000000000" pitchFamily="2" charset="2"/>
              <a:buChar char="§"/>
            </a:pPr>
            <a:r>
              <a:rPr lang="en-GB" dirty="0">
                <a:latin typeface="+mj-lt"/>
              </a:rPr>
              <a:t>The responses are as follows.</a:t>
            </a:r>
          </a:p>
        </p:txBody>
      </p:sp>
    </p:spTree>
    <p:extLst>
      <p:ext uri="{BB962C8B-B14F-4D97-AF65-F5344CB8AC3E}">
        <p14:creationId xmlns:p14="http://schemas.microsoft.com/office/powerpoint/2010/main" val="355756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46494D-A9BC-E425-7408-72F0CB83408B}"/>
              </a:ext>
            </a:extLst>
          </p:cNvPr>
          <p:cNvSpPr>
            <a:spLocks noGrp="1"/>
          </p:cNvSpPr>
          <p:nvPr>
            <p:ph type="title"/>
          </p:nvPr>
        </p:nvSpPr>
        <p:spPr>
          <a:xfrm>
            <a:off x="466722" y="586855"/>
            <a:ext cx="3201366" cy="5759757"/>
          </a:xfrm>
        </p:spPr>
        <p:txBody>
          <a:bodyPr anchor="b">
            <a:normAutofit/>
          </a:bodyPr>
          <a:lstStyle/>
          <a:p>
            <a:r>
              <a:rPr lang="en-GB" sz="4000" dirty="0">
                <a:solidFill>
                  <a:srgbClr val="FFFFFF"/>
                </a:solidFill>
              </a:rPr>
              <a:t>Q11. The extent to which I felt reassured by the clinician was</a:t>
            </a: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p>
        </p:txBody>
      </p:sp>
      <p:sp>
        <p:nvSpPr>
          <p:cNvPr id="3" name="Content Placeholder 2">
            <a:extLst>
              <a:ext uri="{FF2B5EF4-FFF2-40B4-BE49-F238E27FC236}">
                <a16:creationId xmlns:a16="http://schemas.microsoft.com/office/drawing/2014/main" id="{9B31E3FE-9CD2-2007-86FA-971160F8376C}"/>
              </a:ext>
            </a:extLst>
          </p:cNvPr>
          <p:cNvSpPr>
            <a:spLocks noGrp="1"/>
          </p:cNvSpPr>
          <p:nvPr>
            <p:ph idx="1"/>
          </p:nvPr>
        </p:nvSpPr>
        <p:spPr>
          <a:xfrm>
            <a:off x="4810259" y="649480"/>
            <a:ext cx="6555347" cy="5546047"/>
          </a:xfrm>
        </p:spPr>
        <p:txBody>
          <a:bodyPr anchor="ctr">
            <a:normAutofit/>
          </a:bodyPr>
          <a:lstStyle/>
          <a:p>
            <a:pPr marL="0" indent="0">
              <a:buNone/>
            </a:pPr>
            <a:r>
              <a:rPr lang="en-GB" sz="2000" dirty="0">
                <a:solidFill>
                  <a:srgbClr val="00B050"/>
                </a:solidFill>
                <a:latin typeface="+mj-lt"/>
                <a:sym typeface="Wingdings" panose="05000000000000000000" pitchFamily="2" charset="2"/>
              </a:rPr>
              <a:t></a:t>
            </a:r>
            <a:r>
              <a:rPr lang="en-GB" sz="2000" dirty="0">
                <a:latin typeface="+mj-lt"/>
                <a:sym typeface="Wingdings" panose="05000000000000000000" pitchFamily="2" charset="2"/>
              </a:rPr>
              <a:t>  </a:t>
            </a:r>
            <a:r>
              <a:rPr lang="en-GB" sz="2000" dirty="0">
                <a:latin typeface="+mj-lt"/>
              </a:rPr>
              <a:t>73 felt reassured by the clinician in their consultation</a:t>
            </a:r>
          </a:p>
          <a:p>
            <a:pPr marL="0" indent="0">
              <a:buNone/>
            </a:pPr>
            <a:r>
              <a:rPr lang="en-GB" sz="2000" dirty="0">
                <a:solidFill>
                  <a:srgbClr val="FF0000"/>
                </a:solidFill>
                <a:latin typeface="+mj-lt"/>
                <a:sym typeface="Wingdings" panose="05000000000000000000" pitchFamily="2" charset="2"/>
              </a:rPr>
              <a:t></a:t>
            </a:r>
            <a:r>
              <a:rPr lang="en-GB" sz="2000" dirty="0">
                <a:latin typeface="+mj-lt"/>
                <a:sym typeface="Wingdings" panose="05000000000000000000" pitchFamily="2" charset="2"/>
              </a:rPr>
              <a:t>  </a:t>
            </a:r>
            <a:r>
              <a:rPr lang="en-GB" sz="2000" dirty="0">
                <a:latin typeface="+mj-lt"/>
              </a:rPr>
              <a:t>4 did not feel very reassured</a:t>
            </a:r>
          </a:p>
          <a:p>
            <a:pPr marL="0" indent="0">
              <a:buNone/>
            </a:pPr>
            <a:endParaRPr lang="en-GB" sz="2000" dirty="0">
              <a:latin typeface="+mj-lt"/>
            </a:endParaRPr>
          </a:p>
          <a:p>
            <a:pPr marL="0" indent="0" algn="just">
              <a:buNone/>
            </a:pPr>
            <a:r>
              <a:rPr lang="en-GB" sz="2000" dirty="0">
                <a:latin typeface="+mj-lt"/>
              </a:rPr>
              <a:t>It was good to hear the majority of our patients felt reassured after their consultation. Our team work hard to make sure that every patient receives a good consultation and is clear of the plan to help them with the concerns that they attended the surgery with.</a:t>
            </a:r>
          </a:p>
          <a:p>
            <a:pPr marL="0" indent="0" algn="just">
              <a:buNone/>
            </a:pPr>
            <a:endParaRPr lang="en-GB" sz="2000" dirty="0">
              <a:latin typeface="+mj-lt"/>
            </a:endParaRPr>
          </a:p>
          <a:p>
            <a:pPr marL="0" indent="0" algn="just">
              <a:buNone/>
            </a:pPr>
            <a:r>
              <a:rPr lang="en-GB" sz="2000" dirty="0">
                <a:latin typeface="+mj-lt"/>
              </a:rPr>
              <a:t>We always try and support our patients in the best ways possible and will always try to answer as many questions as we can to help reassure our patients about their treatment plan.</a:t>
            </a:r>
          </a:p>
        </p:txBody>
      </p:sp>
    </p:spTree>
    <p:extLst>
      <p:ext uri="{BB962C8B-B14F-4D97-AF65-F5344CB8AC3E}">
        <p14:creationId xmlns:p14="http://schemas.microsoft.com/office/powerpoint/2010/main" val="2043750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8B57848-9723-7074-0CF0-D79F7DE7A8C1}"/>
              </a:ext>
            </a:extLst>
          </p:cNvPr>
          <p:cNvSpPr>
            <a:spLocks noGrp="1"/>
          </p:cNvSpPr>
          <p:nvPr>
            <p:ph type="title"/>
          </p:nvPr>
        </p:nvSpPr>
        <p:spPr>
          <a:xfrm>
            <a:off x="850901" y="348865"/>
            <a:ext cx="10564720" cy="877729"/>
          </a:xfrm>
        </p:spPr>
        <p:txBody>
          <a:bodyPr anchor="ctr">
            <a:normAutofit/>
          </a:bodyPr>
          <a:lstStyle/>
          <a:p>
            <a:r>
              <a:rPr lang="en-GB" sz="2800" dirty="0">
                <a:solidFill>
                  <a:srgbClr val="FFFFFF"/>
                </a:solidFill>
              </a:rPr>
              <a:t>Q10. Overall, how would you describe your experience of the Practice</a:t>
            </a:r>
          </a:p>
        </p:txBody>
      </p:sp>
      <p:graphicFrame>
        <p:nvGraphicFramePr>
          <p:cNvPr id="6" name="Content Placeholder 5">
            <a:extLst>
              <a:ext uri="{FF2B5EF4-FFF2-40B4-BE49-F238E27FC236}">
                <a16:creationId xmlns:a16="http://schemas.microsoft.com/office/drawing/2014/main" id="{0341577C-D4D7-0967-C529-BFB72F40F09C}"/>
              </a:ext>
            </a:extLst>
          </p:cNvPr>
          <p:cNvGraphicFramePr>
            <a:graphicFrameLocks noGrp="1"/>
          </p:cNvGraphicFramePr>
          <p:nvPr>
            <p:ph idx="1"/>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5775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BDD4B7-F913-F9F7-9373-8CA915CCDE09}"/>
              </a:ext>
            </a:extLst>
          </p:cNvPr>
          <p:cNvSpPr>
            <a:spLocks noGrp="1"/>
          </p:cNvSpPr>
          <p:nvPr>
            <p:ph type="title"/>
          </p:nvPr>
        </p:nvSpPr>
        <p:spPr>
          <a:xfrm>
            <a:off x="466722" y="586855"/>
            <a:ext cx="3201366" cy="5895588"/>
          </a:xfrm>
        </p:spPr>
        <p:txBody>
          <a:bodyPr anchor="b">
            <a:normAutofit fontScale="90000"/>
          </a:bodyPr>
          <a:lstStyle/>
          <a:p>
            <a:r>
              <a:rPr lang="en-GB" sz="4000" dirty="0">
                <a:solidFill>
                  <a:srgbClr val="FFFFFF"/>
                </a:solidFill>
              </a:rPr>
              <a:t>Q10. Overall, how would you describe your experience of the Practice</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br>
              <a:rPr lang="en-GB" sz="4000" dirty="0">
                <a:solidFill>
                  <a:srgbClr val="FFFFFF"/>
                </a:solidFill>
              </a:rPr>
            </a:br>
            <a:endParaRPr lang="en-GB" sz="4000" dirty="0">
              <a:solidFill>
                <a:srgbClr val="FFFFFF"/>
              </a:solidFill>
            </a:endParaRPr>
          </a:p>
        </p:txBody>
      </p:sp>
      <p:sp>
        <p:nvSpPr>
          <p:cNvPr id="3" name="Content Placeholder 2">
            <a:extLst>
              <a:ext uri="{FF2B5EF4-FFF2-40B4-BE49-F238E27FC236}">
                <a16:creationId xmlns:a16="http://schemas.microsoft.com/office/drawing/2014/main" id="{0285B815-E835-4D21-EE7B-4C0E1D8866DC}"/>
              </a:ext>
            </a:extLst>
          </p:cNvPr>
          <p:cNvSpPr>
            <a:spLocks noGrp="1"/>
          </p:cNvSpPr>
          <p:nvPr>
            <p:ph idx="1"/>
          </p:nvPr>
        </p:nvSpPr>
        <p:spPr>
          <a:xfrm>
            <a:off x="4504548" y="649480"/>
            <a:ext cx="7220729" cy="5832963"/>
          </a:xfrm>
        </p:spPr>
        <p:txBody>
          <a:bodyPr anchor="ctr">
            <a:normAutofit/>
          </a:bodyPr>
          <a:lstStyle/>
          <a:p>
            <a:pPr marL="0" indent="0">
              <a:buNone/>
            </a:pPr>
            <a:r>
              <a:rPr lang="en-GB" sz="2000" dirty="0">
                <a:solidFill>
                  <a:srgbClr val="00B050"/>
                </a:solidFill>
                <a:latin typeface="+mj-lt"/>
                <a:sym typeface="Wingdings" panose="05000000000000000000" pitchFamily="2" charset="2"/>
              </a:rPr>
              <a:t></a:t>
            </a:r>
            <a:r>
              <a:rPr lang="en-GB" sz="2000" dirty="0">
                <a:latin typeface="+mj-lt"/>
                <a:sym typeface="Wingdings" panose="05000000000000000000" pitchFamily="2" charset="2"/>
              </a:rPr>
              <a:t>  </a:t>
            </a:r>
            <a:r>
              <a:rPr lang="en-GB" sz="2000" dirty="0">
                <a:latin typeface="+mj-lt"/>
              </a:rPr>
              <a:t>75 of our patients felt that their experience of the Practice was ‘excellent, very good, good or fair’.</a:t>
            </a:r>
          </a:p>
          <a:p>
            <a:pPr marL="0" indent="0">
              <a:buNone/>
            </a:pPr>
            <a:r>
              <a:rPr lang="en-GB" sz="2000" dirty="0">
                <a:solidFill>
                  <a:srgbClr val="FF0000"/>
                </a:solidFill>
                <a:latin typeface="+mj-lt"/>
                <a:sym typeface="Wingdings" panose="05000000000000000000" pitchFamily="2" charset="2"/>
              </a:rPr>
              <a:t></a:t>
            </a:r>
            <a:r>
              <a:rPr lang="en-GB" sz="2000" dirty="0">
                <a:latin typeface="+mj-lt"/>
                <a:sym typeface="Wingdings" panose="05000000000000000000" pitchFamily="2" charset="2"/>
              </a:rPr>
              <a:t>  </a:t>
            </a:r>
            <a:r>
              <a:rPr lang="en-GB" sz="2000" dirty="0">
                <a:latin typeface="+mj-lt"/>
              </a:rPr>
              <a:t>2 rated their experience as poor.</a:t>
            </a:r>
          </a:p>
          <a:p>
            <a:pPr marL="0" indent="0">
              <a:buNone/>
            </a:pPr>
            <a:endParaRPr lang="en-GB" sz="2000" dirty="0">
              <a:latin typeface="+mj-lt"/>
            </a:endParaRPr>
          </a:p>
          <a:p>
            <a:pPr marL="0" indent="0" algn="just">
              <a:buNone/>
            </a:pPr>
            <a:r>
              <a:rPr lang="en-GB" sz="2000" dirty="0">
                <a:latin typeface="+mj-lt"/>
              </a:rPr>
              <a:t>Thank you to everybody who took the time to complete our survey, it is important for us to understand what we do well and not so well. </a:t>
            </a:r>
          </a:p>
          <a:p>
            <a:pPr marL="0" indent="0" algn="just">
              <a:buNone/>
            </a:pPr>
            <a:r>
              <a:rPr lang="en-GB" sz="2000" dirty="0">
                <a:latin typeface="+mj-lt"/>
              </a:rPr>
              <a:t>It has been a difficult few years in Primary Care for both the Practice, its staff and our patients where we have all had to adapt to the     ever-changing demands placed on us. Thankfully, we hope we are now able to continue working hard to improve and deliver our services to our patients and develop our teams to bring the best possible patient care.</a:t>
            </a:r>
          </a:p>
        </p:txBody>
      </p:sp>
    </p:spTree>
    <p:extLst>
      <p:ext uri="{BB962C8B-B14F-4D97-AF65-F5344CB8AC3E}">
        <p14:creationId xmlns:p14="http://schemas.microsoft.com/office/powerpoint/2010/main" val="952353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Rectangle 4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CA39DA-D1A5-9FD1-01BE-09D5D74ECEC1}"/>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Comments and Suggestions…</a:t>
            </a:r>
          </a:p>
        </p:txBody>
      </p:sp>
      <p:graphicFrame>
        <p:nvGraphicFramePr>
          <p:cNvPr id="28" name="Content Placeholder 2">
            <a:extLst>
              <a:ext uri="{FF2B5EF4-FFF2-40B4-BE49-F238E27FC236}">
                <a16:creationId xmlns:a16="http://schemas.microsoft.com/office/drawing/2014/main" id="{98CCBCF8-15F7-3F2D-B00F-F2D12226FCE9}"/>
              </a:ext>
            </a:extLst>
          </p:cNvPr>
          <p:cNvGraphicFramePr>
            <a:graphicFrameLocks noGrp="1"/>
          </p:cNvGraphicFramePr>
          <p:nvPr>
            <p:ph idx="1"/>
            <p:extLst>
              <p:ext uri="{D42A27DB-BD31-4B8C-83A1-F6EECF244321}">
                <p14:modId xmlns:p14="http://schemas.microsoft.com/office/powerpoint/2010/main" val="723803694"/>
              </p:ext>
            </p:extLst>
          </p:nvPr>
        </p:nvGraphicFramePr>
        <p:xfrm>
          <a:off x="5041903" y="586855"/>
          <a:ext cx="6322783" cy="5784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701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5" name="Rectangle 44">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1E273F-039B-063F-8363-1BE77739380D}"/>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rPr>
              <a:t>Comments and suggestions</a:t>
            </a:r>
          </a:p>
        </p:txBody>
      </p:sp>
      <p:graphicFrame>
        <p:nvGraphicFramePr>
          <p:cNvPr id="31" name="Content Placeholder 2">
            <a:extLst>
              <a:ext uri="{FF2B5EF4-FFF2-40B4-BE49-F238E27FC236}">
                <a16:creationId xmlns:a16="http://schemas.microsoft.com/office/drawing/2014/main" id="{E5B2BAEE-F01D-1F73-511E-720034B39B53}"/>
              </a:ext>
            </a:extLst>
          </p:cNvPr>
          <p:cNvGraphicFramePr>
            <a:graphicFrameLocks noGrp="1"/>
          </p:cNvGraphicFramePr>
          <p:nvPr>
            <p:ph idx="1"/>
            <p:extLst>
              <p:ext uri="{D42A27DB-BD31-4B8C-83A1-F6EECF244321}">
                <p14:modId xmlns:p14="http://schemas.microsoft.com/office/powerpoint/2010/main" val="40331681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0856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93A208F-EE90-172D-2069-CB445B4B9497}"/>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Finally…</a:t>
            </a:r>
          </a:p>
        </p:txBody>
      </p:sp>
      <p:graphicFrame>
        <p:nvGraphicFramePr>
          <p:cNvPr id="15" name="Content Placeholder 2">
            <a:extLst>
              <a:ext uri="{FF2B5EF4-FFF2-40B4-BE49-F238E27FC236}">
                <a16:creationId xmlns:a16="http://schemas.microsoft.com/office/drawing/2014/main" id="{E4A74E87-EDFC-1767-861D-E25C0B57153D}"/>
              </a:ext>
            </a:extLst>
          </p:cNvPr>
          <p:cNvGraphicFramePr>
            <a:graphicFrameLocks noGrp="1"/>
          </p:cNvGraphicFramePr>
          <p:nvPr>
            <p:ph idx="1"/>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8BDB317F-4221-18CA-BB1E-24617D3EAFAF}"/>
              </a:ext>
            </a:extLst>
          </p:cNvPr>
          <p:cNvSpPr txBox="1"/>
          <p:nvPr/>
        </p:nvSpPr>
        <p:spPr>
          <a:xfrm>
            <a:off x="8026400" y="4630057"/>
            <a:ext cx="3389220" cy="646331"/>
          </a:xfrm>
          <a:prstGeom prst="rect">
            <a:avLst/>
          </a:prstGeom>
          <a:noFill/>
        </p:spPr>
        <p:txBody>
          <a:bodyPr wrap="square" rtlCol="0">
            <a:spAutoFit/>
          </a:bodyPr>
          <a:lstStyle/>
          <a:p>
            <a:pPr algn="just"/>
            <a:r>
              <a:rPr lang="en-GB" dirty="0">
                <a:latin typeface="+mj-lt"/>
              </a:rPr>
              <a:t>Thank you for participating in this survey</a:t>
            </a:r>
          </a:p>
        </p:txBody>
      </p:sp>
    </p:spTree>
    <p:extLst>
      <p:ext uri="{BB962C8B-B14F-4D97-AF65-F5344CB8AC3E}">
        <p14:creationId xmlns:p14="http://schemas.microsoft.com/office/powerpoint/2010/main" val="226051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ABD9426-D017-F4F7-27EC-74E4FFC9CBA7}"/>
              </a:ext>
            </a:extLst>
          </p:cNvPr>
          <p:cNvSpPr>
            <a:spLocks noGrp="1"/>
          </p:cNvSpPr>
          <p:nvPr>
            <p:ph type="title"/>
          </p:nvPr>
        </p:nvSpPr>
        <p:spPr>
          <a:xfrm>
            <a:off x="1371597" y="348865"/>
            <a:ext cx="10044023" cy="877729"/>
          </a:xfrm>
        </p:spPr>
        <p:txBody>
          <a:bodyPr anchor="ctr">
            <a:normAutofit/>
          </a:bodyPr>
          <a:lstStyle/>
          <a:p>
            <a:r>
              <a:rPr lang="en-GB" sz="3700" dirty="0">
                <a:solidFill>
                  <a:srgbClr val="FFFFFF"/>
                </a:solidFill>
              </a:rPr>
              <a:t>Q1. Ease of making an appointment by telephone</a:t>
            </a:r>
          </a:p>
        </p:txBody>
      </p:sp>
      <p:graphicFrame>
        <p:nvGraphicFramePr>
          <p:cNvPr id="6" name="Content Placeholder 5">
            <a:extLst>
              <a:ext uri="{FF2B5EF4-FFF2-40B4-BE49-F238E27FC236}">
                <a16:creationId xmlns:a16="http://schemas.microsoft.com/office/drawing/2014/main" id="{B7685B99-1E10-A2CA-762D-7A7C927D0041}"/>
              </a:ext>
            </a:extLst>
          </p:cNvPr>
          <p:cNvGraphicFramePr>
            <a:graphicFrameLocks noGrp="1"/>
          </p:cNvGraphicFramePr>
          <p:nvPr>
            <p:ph idx="1"/>
            <p:extLst>
              <p:ext uri="{D42A27DB-BD31-4B8C-83A1-F6EECF244321}">
                <p14:modId xmlns:p14="http://schemas.microsoft.com/office/powerpoint/2010/main" val="1397263820"/>
              </p:ext>
            </p:extLst>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441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926F7F-293A-4B08-796A-5BB2279E4B02}"/>
              </a:ext>
            </a:extLst>
          </p:cNvPr>
          <p:cNvSpPr>
            <a:spLocks noGrp="1"/>
          </p:cNvSpPr>
          <p:nvPr>
            <p:ph type="title"/>
          </p:nvPr>
        </p:nvSpPr>
        <p:spPr>
          <a:xfrm>
            <a:off x="466722" y="586855"/>
            <a:ext cx="3201366" cy="5877445"/>
          </a:xfrm>
        </p:spPr>
        <p:txBody>
          <a:bodyPr anchor="b">
            <a:normAutofit/>
          </a:bodyPr>
          <a:lstStyle/>
          <a:p>
            <a:r>
              <a:rPr lang="en-GB" sz="4000" dirty="0">
                <a:solidFill>
                  <a:srgbClr val="FFFFFF"/>
                </a:solidFill>
              </a:rPr>
              <a:t>Q1.Ease of making an appointment by telephone</a:t>
            </a: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r>
              <a:rPr lang="en-GB" sz="2500" dirty="0">
                <a:solidFill>
                  <a:srgbClr val="FFFFFF"/>
                </a:solidFill>
              </a:rPr>
              <a:t>:</a:t>
            </a:r>
            <a:br>
              <a:rPr lang="en-GB" sz="2500" dirty="0">
                <a:solidFill>
                  <a:srgbClr val="FFFFFF"/>
                </a:solidFill>
              </a:rPr>
            </a:br>
            <a:endParaRPr lang="en-GB" sz="2500" dirty="0">
              <a:solidFill>
                <a:srgbClr val="FFFFFF"/>
              </a:solidFill>
            </a:endParaRPr>
          </a:p>
        </p:txBody>
      </p:sp>
      <p:sp>
        <p:nvSpPr>
          <p:cNvPr id="3" name="Content Placeholder 2">
            <a:extLst>
              <a:ext uri="{FF2B5EF4-FFF2-40B4-BE49-F238E27FC236}">
                <a16:creationId xmlns:a16="http://schemas.microsoft.com/office/drawing/2014/main" id="{1EC33249-EC3D-C414-C36F-956167484352}"/>
              </a:ext>
            </a:extLst>
          </p:cNvPr>
          <p:cNvSpPr>
            <a:spLocks noGrp="1"/>
          </p:cNvSpPr>
          <p:nvPr>
            <p:ph idx="1"/>
          </p:nvPr>
        </p:nvSpPr>
        <p:spPr>
          <a:xfrm>
            <a:off x="4504546" y="286173"/>
            <a:ext cx="7220732" cy="6178127"/>
          </a:xfrm>
        </p:spPr>
        <p:txBody>
          <a:bodyPr anchor="ctr">
            <a:normAutofit/>
          </a:bodyPr>
          <a:lstStyle/>
          <a:p>
            <a:pPr marL="0" indent="0">
              <a:buNone/>
            </a:pPr>
            <a:r>
              <a:rPr lang="en-GB" sz="1800" dirty="0">
                <a:solidFill>
                  <a:srgbClr val="00B050"/>
                </a:solidFill>
                <a:latin typeface="+mj-lt"/>
                <a:sym typeface="Wingdings" panose="05000000000000000000" pitchFamily="2" charset="2"/>
              </a:rPr>
              <a:t> </a:t>
            </a:r>
            <a:r>
              <a:rPr lang="en-GB" sz="1800" dirty="0">
                <a:latin typeface="+mj-lt"/>
              </a:rPr>
              <a:t>56 of patients surveyed found it ‘very easy’ or ‘fairly easy’ to get through on the telephone.</a:t>
            </a:r>
          </a:p>
          <a:p>
            <a:pPr marL="0" indent="0">
              <a:buNone/>
            </a:pPr>
            <a:r>
              <a:rPr lang="en-GB" sz="1800" dirty="0">
                <a:solidFill>
                  <a:srgbClr val="FF0000"/>
                </a:solidFill>
                <a:latin typeface="+mj-lt"/>
                <a:sym typeface="Wingdings" panose="05000000000000000000" pitchFamily="2" charset="2"/>
              </a:rPr>
              <a:t></a:t>
            </a:r>
            <a:r>
              <a:rPr lang="en-GB" sz="1800" dirty="0">
                <a:latin typeface="+mj-lt"/>
                <a:sym typeface="Wingdings" panose="05000000000000000000" pitchFamily="2" charset="2"/>
              </a:rPr>
              <a:t>  21 </a:t>
            </a:r>
            <a:r>
              <a:rPr lang="en-GB" sz="1800" dirty="0">
                <a:latin typeface="+mj-lt"/>
              </a:rPr>
              <a:t>patients found it not ‘very easy’ or ‘not at all  easy’</a:t>
            </a:r>
          </a:p>
          <a:p>
            <a:pPr marL="0" indent="0">
              <a:buNone/>
            </a:pPr>
            <a:endParaRPr lang="en-GB" sz="1800" dirty="0"/>
          </a:p>
          <a:p>
            <a:pPr marL="0" indent="0" algn="just">
              <a:buNone/>
            </a:pPr>
            <a:r>
              <a:rPr lang="en-GB" sz="1800" dirty="0">
                <a:effectLst/>
                <a:latin typeface="Calibri Light" panose="020F0302020204030204" pitchFamily="34" charset="0"/>
                <a:ea typeface="Calibri" panose="020F0502020204030204" pitchFamily="34" charset="0"/>
                <a:cs typeface="Calibri Light" panose="020F0302020204030204" pitchFamily="34" charset="0"/>
              </a:rPr>
              <a:t>We are aware that it can be a struggle to get through to the Practice on the telephones and have introduced a new telephone system and online booking services to try and ease pressure on the phone lines. </a:t>
            </a:r>
          </a:p>
          <a:p>
            <a:pPr marL="0" indent="0" algn="just">
              <a:buNone/>
            </a:pPr>
            <a:endParaRPr lang="en-GB"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gn="just">
              <a:buNone/>
            </a:pPr>
            <a:r>
              <a:rPr lang="en-GB" sz="1800" dirty="0">
                <a:effectLst/>
                <a:latin typeface="Calibri Light" panose="020F0302020204030204" pitchFamily="34" charset="0"/>
                <a:ea typeface="Calibri" panose="020F0502020204030204" pitchFamily="34" charset="0"/>
                <a:cs typeface="Calibri Light" panose="020F0302020204030204" pitchFamily="34" charset="0"/>
              </a:rPr>
              <a:t>The new telephone system is cloud based and has a caller ring back option which means when you call the Practice, and the line is busy you can press an option on your telephone to register for a call back which will save you hanging on the line. </a:t>
            </a:r>
          </a:p>
          <a:p>
            <a:pPr marL="0" indent="0" algn="just">
              <a:buNone/>
            </a:pPr>
            <a:endParaRPr lang="en-GB" sz="1800" dirty="0">
              <a:latin typeface="Calibri Light" panose="020F0302020204030204" pitchFamily="34" charset="0"/>
              <a:ea typeface="Calibri" panose="020F0502020204030204" pitchFamily="34" charset="0"/>
              <a:cs typeface="Calibri Light" panose="020F0302020204030204" pitchFamily="34" charset="0"/>
            </a:endParaRPr>
          </a:p>
        </p:txBody>
      </p:sp>
    </p:spTree>
    <p:extLst>
      <p:ext uri="{BB962C8B-B14F-4D97-AF65-F5344CB8AC3E}">
        <p14:creationId xmlns:p14="http://schemas.microsoft.com/office/powerpoint/2010/main" val="271183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7D0770-296A-9D5B-CD6B-4286AA09AA21}"/>
              </a:ext>
            </a:extLst>
          </p:cNvPr>
          <p:cNvSpPr>
            <a:spLocks noGrp="1"/>
          </p:cNvSpPr>
          <p:nvPr>
            <p:ph type="title"/>
          </p:nvPr>
        </p:nvSpPr>
        <p:spPr>
          <a:xfrm>
            <a:off x="381000" y="348865"/>
            <a:ext cx="11531599" cy="877729"/>
          </a:xfrm>
        </p:spPr>
        <p:txBody>
          <a:bodyPr anchor="ctr">
            <a:noAutofit/>
          </a:bodyPr>
          <a:lstStyle/>
          <a:p>
            <a:r>
              <a:rPr lang="en-GB" sz="3600" dirty="0">
                <a:solidFill>
                  <a:srgbClr val="FFFFFF"/>
                </a:solidFill>
              </a:rPr>
              <a:t>Q2. Ease of making an Online Consultation request to the Practice</a:t>
            </a:r>
          </a:p>
        </p:txBody>
      </p:sp>
      <p:graphicFrame>
        <p:nvGraphicFramePr>
          <p:cNvPr id="6" name="Content Placeholder 5">
            <a:extLst>
              <a:ext uri="{FF2B5EF4-FFF2-40B4-BE49-F238E27FC236}">
                <a16:creationId xmlns:a16="http://schemas.microsoft.com/office/drawing/2014/main" id="{80B1B73C-E0E9-3AD0-429B-160E431DE119}"/>
              </a:ext>
            </a:extLst>
          </p:cNvPr>
          <p:cNvGraphicFramePr>
            <a:graphicFrameLocks noGrp="1"/>
          </p:cNvGraphicFramePr>
          <p:nvPr>
            <p:ph idx="1"/>
            <p:extLst>
              <p:ext uri="{D42A27DB-BD31-4B8C-83A1-F6EECF244321}">
                <p14:modId xmlns:p14="http://schemas.microsoft.com/office/powerpoint/2010/main" val="3779247202"/>
              </p:ext>
            </p:extLst>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4463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Rectangle 3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3">
            <a:extLst>
              <a:ext uri="{FF2B5EF4-FFF2-40B4-BE49-F238E27FC236}">
                <a16:creationId xmlns:a16="http://schemas.microsoft.com/office/drawing/2014/main" id="{0F4E7A9D-FB3C-D588-C574-7DF51FC1DE98}"/>
              </a:ext>
            </a:extLst>
          </p:cNvPr>
          <p:cNvSpPr>
            <a:spLocks noGrp="1"/>
          </p:cNvSpPr>
          <p:nvPr>
            <p:ph type="title"/>
          </p:nvPr>
        </p:nvSpPr>
        <p:spPr>
          <a:xfrm>
            <a:off x="466722" y="586855"/>
            <a:ext cx="3201366" cy="5759757"/>
          </a:xfrm>
        </p:spPr>
        <p:txBody>
          <a:bodyPr anchor="b">
            <a:normAutofit/>
          </a:bodyPr>
          <a:lstStyle/>
          <a:p>
            <a:r>
              <a:rPr lang="en-GB" sz="4000" dirty="0">
                <a:solidFill>
                  <a:srgbClr val="FFFFFF"/>
                </a:solidFill>
              </a:rPr>
              <a:t>Q2. Ease of making an online consultation</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p>
        </p:txBody>
      </p:sp>
      <p:sp>
        <p:nvSpPr>
          <p:cNvPr id="15" name="Content Placeholder 14">
            <a:extLst>
              <a:ext uri="{FF2B5EF4-FFF2-40B4-BE49-F238E27FC236}">
                <a16:creationId xmlns:a16="http://schemas.microsoft.com/office/drawing/2014/main" id="{EE340E11-30FC-DC6F-0E22-5DB8B045F716}"/>
              </a:ext>
            </a:extLst>
          </p:cNvPr>
          <p:cNvSpPr>
            <a:spLocks noGrp="1"/>
          </p:cNvSpPr>
          <p:nvPr>
            <p:ph idx="1"/>
          </p:nvPr>
        </p:nvSpPr>
        <p:spPr>
          <a:xfrm>
            <a:off x="4367695" y="114300"/>
            <a:ext cx="7506805" cy="6743700"/>
          </a:xfrm>
        </p:spPr>
        <p:txBody>
          <a:bodyPr anchor="ctr">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endParaRPr lang="en-GB" sz="1800" dirty="0">
              <a:solidFill>
                <a:prstClr val="black"/>
              </a:solidFill>
              <a:latin typeface="Calibri Light" panose="020F0302020204030204"/>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srgbClr val="00B050"/>
                </a:solidFill>
                <a:effectLst/>
                <a:uLnTx/>
                <a:uFillTx/>
                <a:latin typeface="Calibri Light" panose="020F0302020204030204"/>
                <a:ea typeface="+mn-ea"/>
                <a:cs typeface="+mn-cs"/>
                <a:sym typeface="Wingdings" panose="05000000000000000000" pitchFamily="2" charset="2"/>
              </a:rPr>
              <a:t></a:t>
            </a: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sym typeface="Wingdings" panose="05000000000000000000" pitchFamily="2" charset="2"/>
              </a:rPr>
              <a:t> </a:t>
            </a: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47 patients surveyed found it ‘very easy’, ‘easy’ or ‘fairly easy’ to get make an online consultation.</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srgbClr val="FF0000"/>
                </a:solidFill>
                <a:effectLst/>
                <a:uLnTx/>
                <a:uFillTx/>
                <a:latin typeface="Calibri Light" panose="020F0302020204030204"/>
                <a:ea typeface="+mn-ea"/>
                <a:cs typeface="+mn-cs"/>
                <a:sym typeface="Wingdings" panose="05000000000000000000" pitchFamily="2" charset="2"/>
              </a:rPr>
              <a:t></a:t>
            </a: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sym typeface="Wingdings" panose="05000000000000000000" pitchFamily="2" charset="2"/>
              </a:rPr>
              <a:t> </a:t>
            </a: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29 patients found it ‘not at all  easy’</a:t>
            </a:r>
          </a:p>
          <a:p>
            <a:pPr marL="0" marR="0" lvl="0" indent="0" algn="l" defTabSz="914400" rtl="0" eaLnBrk="1" fontAlgn="auto" latinLnBrk="0" hangingPunct="1">
              <a:lnSpc>
                <a:spcPct val="90000"/>
              </a:lnSpc>
              <a:spcBef>
                <a:spcPts val="1000"/>
              </a:spcBef>
              <a:spcAft>
                <a:spcPts val="0"/>
              </a:spcAft>
              <a:buClrTx/>
              <a:buSzTx/>
              <a:buNone/>
              <a:tabLst/>
              <a:defRPr/>
            </a:pPr>
            <a:endParaRPr lang="en-GB" sz="1900" dirty="0">
              <a:solidFill>
                <a:prstClr val="black"/>
              </a:solidFill>
              <a:latin typeface="Calibri Light" panose="020F0302020204030204"/>
            </a:endParaRPr>
          </a:p>
          <a:p>
            <a:pPr marL="0" marR="0" lvl="0" indent="0" algn="just"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This was a positive result for the electronic consultation service we offer. We use a system called PATCHES. This online consultation service offers a secure, simple and flexible way for patients and carers to contact their GP practice – it will not replace face to face appointments, it is in addition to routine contact with Practices. It should not be used for emergencies where you should contact 999 or visit A&amp;E. It can also be accessed via the NHS App. </a:t>
            </a:r>
          </a:p>
          <a:p>
            <a:pPr marL="0" marR="0" lvl="0" indent="0" algn="just" defTabSz="914400" rtl="0" eaLnBrk="1" fontAlgn="auto" latinLnBrk="0" hangingPunct="1">
              <a:lnSpc>
                <a:spcPct val="90000"/>
              </a:lnSpc>
              <a:spcBef>
                <a:spcPts val="1000"/>
              </a:spcBef>
              <a:spcAft>
                <a:spcPts val="0"/>
              </a:spcAft>
              <a:buClrTx/>
              <a:buSzTx/>
              <a:buNone/>
              <a:tabLst/>
              <a:defRPr/>
            </a:pPr>
            <a:endPar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We currently have 5720 patients registered for the PATCHES services and for many patients who are able to access the internet it is a quick way of contacting the Practice. It also means that if people are using the online service it is freeing up the telephones for those without internet access to also make contact with the surgery. </a:t>
            </a:r>
          </a:p>
          <a:p>
            <a:pPr marL="0" marR="0" lvl="0" indent="0" algn="just" defTabSz="914400" rtl="0" eaLnBrk="1" fontAlgn="auto" latinLnBrk="0" hangingPunct="1">
              <a:lnSpc>
                <a:spcPct val="90000"/>
              </a:lnSpc>
              <a:spcBef>
                <a:spcPts val="1000"/>
              </a:spcBef>
              <a:spcAft>
                <a:spcPts val="0"/>
              </a:spcAft>
              <a:buClrTx/>
              <a:buSzTx/>
              <a:buNone/>
              <a:tabLst/>
              <a:defRPr/>
            </a:pPr>
            <a:endParaRPr lang="en-GB" sz="1900" dirty="0">
              <a:solidFill>
                <a:prstClr val="black"/>
              </a:solidFill>
              <a:latin typeface="Calibri Light" panose="020F0302020204030204"/>
            </a:endParaRPr>
          </a:p>
          <a:p>
            <a:pPr marL="0" marR="0" lvl="0" indent="0" algn="just"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Online consultations are responded to with 48 hours of receipt by our GP and Advanced Nurse Practitioner team. They will review your problem and contact you by telephone to either book you in for a face-to-face consultation or if appropriate treat you over the telephone. If you need help to register for online consultations or support to help you navigate the system, please contact the Practice and ask to speak to one of our advisors who will be happy to help.</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14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endParaRPr lang="en-GB" sz="2000" dirty="0"/>
          </a:p>
        </p:txBody>
      </p:sp>
    </p:spTree>
    <p:extLst>
      <p:ext uri="{BB962C8B-B14F-4D97-AF65-F5344CB8AC3E}">
        <p14:creationId xmlns:p14="http://schemas.microsoft.com/office/powerpoint/2010/main" val="411436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4C17B3-F219-949C-EC44-1E44BB31B10C}"/>
              </a:ext>
            </a:extLst>
          </p:cNvPr>
          <p:cNvSpPr>
            <a:spLocks noGrp="1"/>
          </p:cNvSpPr>
          <p:nvPr>
            <p:ph type="title"/>
          </p:nvPr>
        </p:nvSpPr>
        <p:spPr>
          <a:xfrm>
            <a:off x="1371597" y="348865"/>
            <a:ext cx="10044023" cy="877729"/>
          </a:xfrm>
        </p:spPr>
        <p:txBody>
          <a:bodyPr anchor="ctr">
            <a:normAutofit/>
          </a:bodyPr>
          <a:lstStyle/>
          <a:p>
            <a:r>
              <a:rPr lang="en-GB" sz="4000" dirty="0">
                <a:solidFill>
                  <a:srgbClr val="FFFFFF"/>
                </a:solidFill>
              </a:rPr>
              <a:t>Q3. Using the NHS App</a:t>
            </a:r>
          </a:p>
        </p:txBody>
      </p:sp>
      <p:graphicFrame>
        <p:nvGraphicFramePr>
          <p:cNvPr id="6" name="Content Placeholder 5">
            <a:extLst>
              <a:ext uri="{FF2B5EF4-FFF2-40B4-BE49-F238E27FC236}">
                <a16:creationId xmlns:a16="http://schemas.microsoft.com/office/drawing/2014/main" id="{4B1A0D78-7235-A4CD-5FFA-11F4B874CC75}"/>
              </a:ext>
            </a:extLst>
          </p:cNvPr>
          <p:cNvGraphicFramePr>
            <a:graphicFrameLocks noGrp="1"/>
          </p:cNvGraphicFramePr>
          <p:nvPr>
            <p:ph idx="1"/>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784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55D2A1-4B35-3464-9254-09BA441244AA}"/>
              </a:ext>
            </a:extLst>
          </p:cNvPr>
          <p:cNvSpPr>
            <a:spLocks noGrp="1"/>
          </p:cNvSpPr>
          <p:nvPr>
            <p:ph type="title"/>
          </p:nvPr>
        </p:nvSpPr>
        <p:spPr>
          <a:xfrm>
            <a:off x="466722" y="586855"/>
            <a:ext cx="3201366" cy="5911916"/>
          </a:xfrm>
        </p:spPr>
        <p:txBody>
          <a:bodyPr anchor="b">
            <a:normAutofit/>
          </a:bodyPr>
          <a:lstStyle/>
          <a:p>
            <a:r>
              <a:rPr lang="en-GB" sz="4000" dirty="0">
                <a:solidFill>
                  <a:srgbClr val="FFFFFF"/>
                </a:solidFill>
              </a:rPr>
              <a:t>Q3. Using the NHS App</a:t>
            </a:r>
            <a:br>
              <a:rPr lang="en-GB" sz="4000" dirty="0">
                <a:solidFill>
                  <a:srgbClr val="FFFFFF"/>
                </a:solidFill>
              </a:rPr>
            </a:b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rPr>
              <a:t>Practice results and response:</a:t>
            </a:r>
            <a:br>
              <a:rPr lang="en-GB" sz="4000" dirty="0">
                <a:solidFill>
                  <a:srgbClr val="FFFFFF"/>
                </a:solidFill>
              </a:rPr>
            </a:br>
            <a:endParaRPr lang="en-GB" sz="4000" dirty="0">
              <a:solidFill>
                <a:srgbClr val="FFFFFF"/>
              </a:solidFill>
            </a:endParaRPr>
          </a:p>
        </p:txBody>
      </p:sp>
      <p:sp>
        <p:nvSpPr>
          <p:cNvPr id="3" name="Content Placeholder 2">
            <a:extLst>
              <a:ext uri="{FF2B5EF4-FFF2-40B4-BE49-F238E27FC236}">
                <a16:creationId xmlns:a16="http://schemas.microsoft.com/office/drawing/2014/main" id="{06878ADA-9C84-5CDF-29DF-7785184FEB5A}"/>
              </a:ext>
            </a:extLst>
          </p:cNvPr>
          <p:cNvSpPr>
            <a:spLocks noGrp="1"/>
          </p:cNvSpPr>
          <p:nvPr>
            <p:ph idx="1"/>
          </p:nvPr>
        </p:nvSpPr>
        <p:spPr>
          <a:xfrm>
            <a:off x="4367695" y="10138"/>
            <a:ext cx="7590468" cy="6837724"/>
          </a:xfrm>
        </p:spPr>
        <p:txBody>
          <a:bodyPr anchor="ctr">
            <a:normAutofit/>
          </a:bodyPr>
          <a:lstStyle/>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srgbClr val="00B050"/>
                </a:solidFill>
                <a:effectLst/>
                <a:uLnTx/>
                <a:uFillTx/>
                <a:latin typeface="Calibri Light" panose="020F0302020204030204"/>
                <a:ea typeface="+mn-ea"/>
                <a:cs typeface="+mn-cs"/>
                <a:sym typeface="Wingdings" panose="05000000000000000000" pitchFamily="2" charset="2"/>
              </a:rPr>
              <a:t></a:t>
            </a: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sym typeface="Wingdings" panose="05000000000000000000" pitchFamily="2" charset="2"/>
              </a:rPr>
              <a:t> </a:t>
            </a:r>
            <a:r>
              <a:rPr lang="en-GB" sz="1900" dirty="0">
                <a:solidFill>
                  <a:prstClr val="black"/>
                </a:solidFill>
                <a:latin typeface="Calibri Light" panose="020F0302020204030204"/>
                <a:sym typeface="Wingdings" panose="05000000000000000000" pitchFamily="2" charset="2"/>
              </a:rPr>
              <a:t>63 </a:t>
            </a: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patients surveyed found it ‘very easy’ or ‘fairly easy’ to be able to   speak to their preferred GP.</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û"/>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14 patients found it not ‘very easy’ or ‘not at all  easy’</a:t>
            </a:r>
          </a:p>
          <a:p>
            <a:pPr marR="0" lvl="0" algn="l" defTabSz="914400" rtl="0" eaLnBrk="1" fontAlgn="auto" latinLnBrk="0" hangingPunct="1">
              <a:lnSpc>
                <a:spcPct val="90000"/>
              </a:lnSpc>
              <a:spcBef>
                <a:spcPts val="1000"/>
              </a:spcBef>
              <a:spcAft>
                <a:spcPts val="0"/>
              </a:spcAft>
              <a:buClrTx/>
              <a:buSzTx/>
              <a:buFont typeface="Wingdings" panose="05000000000000000000" pitchFamily="2" charset="2"/>
              <a:buChar char="û"/>
              <a:tabLst/>
              <a:defRPr/>
            </a:pPr>
            <a:endParaRPr lang="en-GB" sz="1900" dirty="0">
              <a:solidFill>
                <a:prstClr val="black"/>
              </a:solidFill>
              <a:latin typeface="Calibri Light" panose="020F0302020204030204"/>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Digital services are increasing, and the NHS App is one of the many ways you can access your surgery </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The NHS App allows you to access a range of NHS services.</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You will need an email account to be able to register with NHS App. You can download the NHS App on your phone or tablet.</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You can use the NHS App to check your symptoms and get instant advice, book appointments, order repeat prescriptions, view your GP medical record and more.</a:t>
            </a:r>
          </a:p>
          <a:p>
            <a:pPr marL="0" marR="0" lvl="0" indent="0" algn="l" defTabSz="914400" rtl="0" eaLnBrk="1" fontAlgn="auto" latinLnBrk="0" hangingPunct="1">
              <a:lnSpc>
                <a:spcPct val="90000"/>
              </a:lnSpc>
              <a:spcBef>
                <a:spcPts val="1000"/>
              </a:spcBef>
              <a:spcAft>
                <a:spcPts val="0"/>
              </a:spcAft>
              <a:buClrTx/>
              <a:buSzTx/>
              <a:buNone/>
              <a:tabLst/>
              <a:defRPr/>
            </a:pP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If you already use </a:t>
            </a:r>
            <a:r>
              <a:rPr kumimoji="0" lang="en-GB" sz="1900" b="0" i="0" u="none" strike="noStrike" kern="1200" cap="none" spc="0" normalizeH="0" baseline="0" noProof="0" dirty="0" err="1">
                <a:ln>
                  <a:noFill/>
                </a:ln>
                <a:solidFill>
                  <a:prstClr val="black"/>
                </a:solidFill>
                <a:effectLst/>
                <a:uLnTx/>
                <a:uFillTx/>
                <a:latin typeface="Calibri Light" panose="020F0302020204030204"/>
                <a:ea typeface="+mn-ea"/>
                <a:cs typeface="+mn-cs"/>
              </a:rPr>
              <a:t>Systm</a:t>
            </a:r>
            <a:r>
              <a:rPr kumimoji="0" lang="en-GB" sz="1900" b="0" i="0" u="none" strike="noStrike" kern="1200" cap="none" spc="0" normalizeH="0" baseline="0" noProof="0" dirty="0">
                <a:ln>
                  <a:noFill/>
                </a:ln>
                <a:solidFill>
                  <a:prstClr val="black"/>
                </a:solidFill>
                <a:effectLst/>
                <a:uLnTx/>
                <a:uFillTx/>
                <a:latin typeface="Calibri Light" panose="020F0302020204030204"/>
                <a:ea typeface="+mn-ea"/>
                <a:cs typeface="+mn-cs"/>
              </a:rPr>
              <a:t> Online you can continue to use it. You can use the NHS App as well.</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endParaRPr lang="en-GB" sz="2000" dirty="0"/>
          </a:p>
        </p:txBody>
      </p:sp>
    </p:spTree>
    <p:extLst>
      <p:ext uri="{BB962C8B-B14F-4D97-AF65-F5344CB8AC3E}">
        <p14:creationId xmlns:p14="http://schemas.microsoft.com/office/powerpoint/2010/main" val="1847887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1A06A3E-4355-97BD-A6B7-4CBB3BE4D86F}"/>
              </a:ext>
            </a:extLst>
          </p:cNvPr>
          <p:cNvSpPr>
            <a:spLocks noGrp="1"/>
          </p:cNvSpPr>
          <p:nvPr>
            <p:ph type="title"/>
          </p:nvPr>
        </p:nvSpPr>
        <p:spPr>
          <a:xfrm>
            <a:off x="1371597" y="348865"/>
            <a:ext cx="10044023" cy="877729"/>
          </a:xfrm>
        </p:spPr>
        <p:txBody>
          <a:bodyPr anchor="ctr">
            <a:normAutofit/>
          </a:bodyPr>
          <a:lstStyle/>
          <a:p>
            <a:r>
              <a:rPr lang="en-GB" sz="4000" dirty="0">
                <a:solidFill>
                  <a:srgbClr val="FFFFFF"/>
                </a:solidFill>
              </a:rPr>
              <a:t>Q5. How were you treated by the receptionists</a:t>
            </a:r>
          </a:p>
        </p:txBody>
      </p:sp>
      <p:graphicFrame>
        <p:nvGraphicFramePr>
          <p:cNvPr id="6" name="Content Placeholder 5">
            <a:extLst>
              <a:ext uri="{FF2B5EF4-FFF2-40B4-BE49-F238E27FC236}">
                <a16:creationId xmlns:a16="http://schemas.microsoft.com/office/drawing/2014/main" id="{A9E3C599-7B67-8537-A716-D2FC18D51EF5}"/>
              </a:ext>
            </a:extLst>
          </p:cNvPr>
          <p:cNvGraphicFramePr>
            <a:graphicFrameLocks noGrp="1"/>
          </p:cNvGraphicFramePr>
          <p:nvPr>
            <p:ph idx="1"/>
            <p:extLst>
              <p:ext uri="{D42A27DB-BD31-4B8C-83A1-F6EECF244321}">
                <p14:modId xmlns:p14="http://schemas.microsoft.com/office/powerpoint/2010/main" val="1445252075"/>
              </p:ext>
            </p:extLst>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5420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2141</Words>
  <Application>Microsoft Office PowerPoint</Application>
  <PresentationFormat>Widescreen</PresentationFormat>
  <Paragraphs>117</Paragraphs>
  <Slides>25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Aptos</vt:lpstr>
      <vt:lpstr>Aptos Display</vt:lpstr>
      <vt:lpstr>Arial</vt:lpstr>
      <vt:lpstr>Calibri</vt:lpstr>
      <vt:lpstr>Calibri Light</vt:lpstr>
      <vt:lpstr>Courier New</vt:lpstr>
      <vt:lpstr>Wingdings</vt:lpstr>
      <vt:lpstr>Office Theme</vt:lpstr>
      <vt:lpstr>Office Theme</vt:lpstr>
      <vt:lpstr>Patient Survey –  Practice Results 2024</vt:lpstr>
      <vt:lpstr>What we did…</vt:lpstr>
      <vt:lpstr>Q1. Ease of making an appointment by telephone</vt:lpstr>
      <vt:lpstr>Q1.Ease of making an appointment by telephone   Practice results and response: </vt:lpstr>
      <vt:lpstr>Q2. Ease of making an Online Consultation request to the Practice</vt:lpstr>
      <vt:lpstr>Q2. Ease of making an online consultation    Practice results and response:</vt:lpstr>
      <vt:lpstr>Q3. Using the NHS App</vt:lpstr>
      <vt:lpstr>Q3. Using the NHS App    Practice results and response: </vt:lpstr>
      <vt:lpstr>Q5. How were you treated by the receptionists</vt:lpstr>
      <vt:lpstr>Q5. How were you treated by the receptionists    Practice results and response:</vt:lpstr>
      <vt:lpstr>Q5. How was your experience when making your appointment (either online or by telephone)</vt:lpstr>
      <vt:lpstr>        Q6. How was your experience when making your appointment (either online or by telephone)    Practice results and response: </vt:lpstr>
      <vt:lpstr>Q8. How well did you feel the clinician listened to you</vt:lpstr>
      <vt:lpstr>Q8. How well did you feel the clinician listened to you    Practice results and response:</vt:lpstr>
      <vt:lpstr>Q7. How well did the clinician explain your problems and treatment</vt:lpstr>
      <vt:lpstr>Q7. How well did the clinician explain your problems and treatment    Practice results and response: </vt:lpstr>
      <vt:lpstr>Q8. The opportunity to express your concerns were</vt:lpstr>
      <vt:lpstr>Q8. The opportunity to express your concerns were    Practice results and response:</vt:lpstr>
      <vt:lpstr>Q9. The extent I felt reassured by the clinician was</vt:lpstr>
      <vt:lpstr>Q11. The extent to which I felt reassured by the clinician was  Practice results and response:</vt:lpstr>
      <vt:lpstr>Q10. Overall, how would you describe your experience of the Practice</vt:lpstr>
      <vt:lpstr>Q10. Overall, how would you describe your experience of the Practice    Practice results and response: </vt:lpstr>
      <vt:lpstr>Comments and Suggestions…</vt:lpstr>
      <vt:lpstr>Comments and suggestions</vt:lpstr>
      <vt:lpstr>Finally…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Ward Sarah</dc:creator>
  <cp:lastModifiedBy>Ward Sarah</cp:lastModifiedBy>
  <cp:revision>1</cp:revision>
  <dcterms:created xsi:type="dcterms:W3CDTF">2025-07-24T16:47:02Z</dcterms:created>
  <dcterms:modified xsi:type="dcterms:W3CDTF">2025-07-24T17:40:28Z</dcterms:modified>
</cp:coreProperties>
</file>